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17"/>
  </p:notesMasterIdLst>
  <p:handoutMasterIdLst>
    <p:handoutMasterId r:id="rId18"/>
  </p:handoutMasterIdLst>
  <p:sldIdLst>
    <p:sldId id="256" r:id="rId2"/>
    <p:sldId id="265" r:id="rId3"/>
    <p:sldId id="285" r:id="rId4"/>
    <p:sldId id="287" r:id="rId5"/>
    <p:sldId id="267" r:id="rId6"/>
    <p:sldId id="286" r:id="rId7"/>
    <p:sldId id="283" r:id="rId8"/>
    <p:sldId id="271" r:id="rId9"/>
    <p:sldId id="284" r:id="rId10"/>
    <p:sldId id="273" r:id="rId11"/>
    <p:sldId id="282" r:id="rId12"/>
    <p:sldId id="270" r:id="rId13"/>
    <p:sldId id="262" r:id="rId14"/>
    <p:sldId id="272" r:id="rId15"/>
    <p:sldId id="280" r:id="rId1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lis, Gail" initials="EG" lastIdx="1" clrIdx="0">
    <p:extLst>
      <p:ext uri="{19B8F6BF-5375-455C-9EA6-DF929625EA0E}">
        <p15:presenceInfo xmlns:p15="http://schemas.microsoft.com/office/powerpoint/2012/main" userId="S::Gail.Ellis@agi.alabama.gov::d7f6b955-c05b-4e83-9579-b8c055b3a6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B54D"/>
    <a:srgbClr val="FFCC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6" autoAdjust="0"/>
    <p:restoredTop sz="96305" autoAdjust="0"/>
  </p:normalViewPr>
  <p:slideViewPr>
    <p:cSldViewPr snapToGrid="0">
      <p:cViewPr varScale="1">
        <p:scale>
          <a:sx n="106" d="100"/>
          <a:sy n="106" d="100"/>
        </p:scale>
        <p:origin x="420" y="10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244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2FD9832-8133-49C1-BF97-9E8C3CBD1665}"/>
              </a:ext>
            </a:extLst>
          </p:cNvPr>
          <p:cNvSpPr>
            <a:spLocks noGrp="1"/>
          </p:cNvSpPr>
          <p:nvPr>
            <p:ph type="dt" sz="quarter" idx="1"/>
          </p:nvPr>
        </p:nvSpPr>
        <p:spPr>
          <a:xfrm>
            <a:off x="3970938" y="0"/>
            <a:ext cx="3037840" cy="466434"/>
          </a:xfrm>
          <a:prstGeom prst="rect">
            <a:avLst/>
          </a:prstGeom>
        </p:spPr>
        <p:txBody>
          <a:bodyPr vert="horz" lIns="93175" tIns="46588" rIns="93175" bIns="46588" rtlCol="0"/>
          <a:lstStyle>
            <a:lvl1pPr algn="r">
              <a:defRPr sz="1200"/>
            </a:lvl1pPr>
          </a:lstStyle>
          <a:p>
            <a:fld id="{4E2FC830-5DBE-435E-92B8-D9C448DA0634}" type="datetimeFigureOut">
              <a:rPr lang="en-US" smtClean="0"/>
              <a:t>5/3/2023</a:t>
            </a:fld>
            <a:endParaRPr lang="en-US"/>
          </a:p>
        </p:txBody>
      </p:sp>
    </p:spTree>
    <p:extLst>
      <p:ext uri="{BB962C8B-B14F-4D97-AF65-F5344CB8AC3E}">
        <p14:creationId xmlns:p14="http://schemas.microsoft.com/office/powerpoint/2010/main" val="463366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5" tIns="46588" rIns="93175" bIns="46588"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5" tIns="46588" rIns="93175" bIns="46588" rtlCol="0"/>
          <a:lstStyle>
            <a:lvl1pPr algn="r">
              <a:defRPr sz="1200"/>
            </a:lvl1pPr>
          </a:lstStyle>
          <a:p>
            <a:fld id="{A6E23289-88B5-49CD-916B-21334DBA41BB}" type="datetimeFigureOut">
              <a:rPr lang="en-US" smtClean="0"/>
              <a:t>5/3/2023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5" tIns="46588" rIns="93175" bIns="46588"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5" tIns="46588" rIns="93175" bIns="46588"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5" tIns="46588" rIns="93175" bIns="4658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5" tIns="46588" rIns="93175" bIns="46588" rtlCol="0" anchor="b"/>
          <a:lstStyle>
            <a:lvl1pPr algn="r">
              <a:defRPr sz="1200"/>
            </a:lvl1pPr>
          </a:lstStyle>
          <a:p>
            <a:fld id="{70202FB4-6E1C-4E84-88FD-210014FF4C57}" type="slidenum">
              <a:rPr lang="en-US" smtClean="0"/>
              <a:t>‹#›</a:t>
            </a:fld>
            <a:endParaRPr lang="en-US"/>
          </a:p>
        </p:txBody>
      </p:sp>
    </p:spTree>
    <p:extLst>
      <p:ext uri="{BB962C8B-B14F-4D97-AF65-F5344CB8AC3E}">
        <p14:creationId xmlns:p14="http://schemas.microsoft.com/office/powerpoint/2010/main" val="202401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1</a:t>
            </a:fld>
            <a:endParaRPr lang="en-US"/>
          </a:p>
        </p:txBody>
      </p:sp>
    </p:spTree>
    <p:extLst>
      <p:ext uri="{BB962C8B-B14F-4D97-AF65-F5344CB8AC3E}">
        <p14:creationId xmlns:p14="http://schemas.microsoft.com/office/powerpoint/2010/main" val="2013669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2</a:t>
            </a:fld>
            <a:endParaRPr lang="en-US"/>
          </a:p>
        </p:txBody>
      </p:sp>
    </p:spTree>
    <p:extLst>
      <p:ext uri="{BB962C8B-B14F-4D97-AF65-F5344CB8AC3E}">
        <p14:creationId xmlns:p14="http://schemas.microsoft.com/office/powerpoint/2010/main" val="4137736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5</a:t>
            </a:fld>
            <a:endParaRPr lang="en-US"/>
          </a:p>
        </p:txBody>
      </p:sp>
    </p:spTree>
    <p:extLst>
      <p:ext uri="{BB962C8B-B14F-4D97-AF65-F5344CB8AC3E}">
        <p14:creationId xmlns:p14="http://schemas.microsoft.com/office/powerpoint/2010/main" val="68855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8</a:t>
            </a:fld>
            <a:endParaRPr lang="en-US"/>
          </a:p>
        </p:txBody>
      </p:sp>
    </p:spTree>
    <p:extLst>
      <p:ext uri="{BB962C8B-B14F-4D97-AF65-F5344CB8AC3E}">
        <p14:creationId xmlns:p14="http://schemas.microsoft.com/office/powerpoint/2010/main" val="179263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10</a:t>
            </a:fld>
            <a:endParaRPr lang="en-US"/>
          </a:p>
        </p:txBody>
      </p:sp>
    </p:spTree>
    <p:extLst>
      <p:ext uri="{BB962C8B-B14F-4D97-AF65-F5344CB8AC3E}">
        <p14:creationId xmlns:p14="http://schemas.microsoft.com/office/powerpoint/2010/main" val="353046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12</a:t>
            </a:fld>
            <a:endParaRPr lang="en-US"/>
          </a:p>
        </p:txBody>
      </p:sp>
    </p:spTree>
    <p:extLst>
      <p:ext uri="{BB962C8B-B14F-4D97-AF65-F5344CB8AC3E}">
        <p14:creationId xmlns:p14="http://schemas.microsoft.com/office/powerpoint/2010/main" val="61477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13</a:t>
            </a:fld>
            <a:endParaRPr lang="en-US"/>
          </a:p>
        </p:txBody>
      </p:sp>
    </p:spTree>
    <p:extLst>
      <p:ext uri="{BB962C8B-B14F-4D97-AF65-F5344CB8AC3E}">
        <p14:creationId xmlns:p14="http://schemas.microsoft.com/office/powerpoint/2010/main" val="763892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14</a:t>
            </a:fld>
            <a:endParaRPr lang="en-US"/>
          </a:p>
        </p:txBody>
      </p:sp>
    </p:spTree>
    <p:extLst>
      <p:ext uri="{BB962C8B-B14F-4D97-AF65-F5344CB8AC3E}">
        <p14:creationId xmlns:p14="http://schemas.microsoft.com/office/powerpoint/2010/main" val="378271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202FB4-6E1C-4E84-88FD-210014FF4C57}" type="slidenum">
              <a:rPr lang="en-US" smtClean="0"/>
              <a:t>15</a:t>
            </a:fld>
            <a:endParaRPr lang="en-US"/>
          </a:p>
        </p:txBody>
      </p:sp>
    </p:spTree>
    <p:extLst>
      <p:ext uri="{BB962C8B-B14F-4D97-AF65-F5344CB8AC3E}">
        <p14:creationId xmlns:p14="http://schemas.microsoft.com/office/powerpoint/2010/main" val="7298864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9F04D2C-E6A6-4C02-8F78-4A9ED0437A69}" type="datetimeFigureOut">
              <a:rPr lang="en-US" smtClean="0"/>
              <a:t>5/3/2023</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4BB77290-79DC-46FE-AFAE-3FBEDEA61B13}" type="slidenum">
              <a:rPr lang="en-US" smtClean="0"/>
              <a:t>‹#›</a:t>
            </a:fld>
            <a:endParaRPr 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1397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04D2C-E6A6-4C02-8F78-4A9ED0437A6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1641857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04D2C-E6A6-4C02-8F78-4A9ED0437A6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3915735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04D2C-E6A6-4C02-8F78-4A9ED0437A6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1473360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9F04D2C-E6A6-4C02-8F78-4A9ED0437A69}"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77290-79DC-46FE-AFAE-3FBEDEA61B13}" type="slidenum">
              <a:rPr lang="en-US" smtClean="0"/>
              <a:t>‹#›</a:t>
            </a:fld>
            <a:endParaRPr 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2178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04D2C-E6A6-4C02-8F78-4A9ED0437A6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2919447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F04D2C-E6A6-4C02-8F78-4A9ED0437A69}"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2730734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F04D2C-E6A6-4C02-8F78-4A9ED0437A69}"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4115450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04D2C-E6A6-4C02-8F78-4A9ED0437A69}"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4217965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F04D2C-E6A6-4C02-8F78-4A9ED0437A6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236653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9F04D2C-E6A6-4C02-8F78-4A9ED0437A69}"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77290-79DC-46FE-AFAE-3FBEDEA61B13}" type="slidenum">
              <a:rPr lang="en-US" smtClean="0"/>
              <a:t>‹#›</a:t>
            </a:fld>
            <a:endParaRPr lang="en-US"/>
          </a:p>
        </p:txBody>
      </p:sp>
    </p:spTree>
    <p:extLst>
      <p:ext uri="{BB962C8B-B14F-4D97-AF65-F5344CB8AC3E}">
        <p14:creationId xmlns:p14="http://schemas.microsoft.com/office/powerpoint/2010/main" val="125580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49F04D2C-E6A6-4C02-8F78-4A9ED0437A69}" type="datetimeFigureOut">
              <a:rPr lang="en-US" smtClean="0"/>
              <a:t>5/3/2023</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4BB77290-79DC-46FE-AFAE-3FBEDEA61B13}" type="slidenum">
              <a:rPr lang="en-US" smtClean="0"/>
              <a:t>‹#›</a:t>
            </a:fld>
            <a:endParaRPr lang="en-US"/>
          </a:p>
        </p:txBody>
      </p:sp>
    </p:spTree>
    <p:extLst>
      <p:ext uri="{BB962C8B-B14F-4D97-AF65-F5344CB8AC3E}">
        <p14:creationId xmlns:p14="http://schemas.microsoft.com/office/powerpoint/2010/main" val="1419663776"/>
      </p:ext>
    </p:extLst>
  </p:cSld>
  <p:clrMap bg1="dk1" tx1="lt1" bg2="dk2"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LHemp@agi.alabama.gov"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gail.ellis@agi.alabama.gov"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macie.cooper@agi.alabama.gov" TargetMode="External"/><Relationship Id="rId5" Type="http://schemas.openxmlformats.org/officeDocument/2006/relationships/hyperlink" Target="mailto:cari.dennis@agi.alabama.gov" TargetMode="External"/><Relationship Id="rId4" Type="http://schemas.openxmlformats.org/officeDocument/2006/relationships/hyperlink" Target="mailto:pamela.barberi@agi.alabama.gov"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ALHemp@agi.alabama.gov" TargetMode="External"/><Relationship Id="rId2" Type="http://schemas.openxmlformats.org/officeDocument/2006/relationships/hyperlink" Target="https://agi.alabama.gov/hemp/wp-content/uploads/sites/11/2022/03/hemp_international-seed-acquisition-form-2022.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22D67-94EC-4C8A-BE02-68BFE0B7AEB9}"/>
              </a:ext>
            </a:extLst>
          </p:cNvPr>
          <p:cNvSpPr>
            <a:spLocks noGrp="1"/>
          </p:cNvSpPr>
          <p:nvPr>
            <p:ph type="ctrTitle"/>
          </p:nvPr>
        </p:nvSpPr>
        <p:spPr>
          <a:xfrm>
            <a:off x="643467" y="758952"/>
            <a:ext cx="10509955" cy="3839516"/>
          </a:xfrm>
        </p:spPr>
        <p:txBody>
          <a:bodyPr>
            <a:normAutofit/>
          </a:bodyPr>
          <a:lstStyle/>
          <a:p>
            <a:r>
              <a:rPr lang="en-US" sz="4800" dirty="0">
                <a:solidFill>
                  <a:srgbClr val="FF6600"/>
                </a:solidFill>
              </a:rPr>
              <a:t> Hemp Material Acquisition Process</a:t>
            </a:r>
          </a:p>
        </p:txBody>
      </p:sp>
      <p:sp>
        <p:nvSpPr>
          <p:cNvPr id="3" name="Subtitle 2">
            <a:extLst>
              <a:ext uri="{FF2B5EF4-FFF2-40B4-BE49-F238E27FC236}">
                <a16:creationId xmlns:a16="http://schemas.microsoft.com/office/drawing/2014/main" id="{3EB283C5-C628-4F6C-8642-699F5CBFF870}"/>
              </a:ext>
            </a:extLst>
          </p:cNvPr>
          <p:cNvSpPr>
            <a:spLocks noGrp="1"/>
          </p:cNvSpPr>
          <p:nvPr>
            <p:ph type="subTitle" idx="1"/>
          </p:nvPr>
        </p:nvSpPr>
        <p:spPr>
          <a:xfrm>
            <a:off x="2427405" y="5037336"/>
            <a:ext cx="8530937" cy="1195304"/>
          </a:xfrm>
        </p:spPr>
        <p:txBody>
          <a:bodyPr>
            <a:noAutofit/>
          </a:bodyPr>
          <a:lstStyle/>
          <a:p>
            <a:pPr algn="r"/>
            <a:r>
              <a:rPr lang="en-US" sz="2000" dirty="0">
                <a:solidFill>
                  <a:schemeClr val="accent5"/>
                </a:solidFill>
              </a:rPr>
              <a:t>Gail M. Ellis, Program Manager</a:t>
            </a:r>
          </a:p>
          <a:p>
            <a:pPr algn="r"/>
            <a:r>
              <a:rPr lang="en-US" sz="2000" dirty="0">
                <a:solidFill>
                  <a:schemeClr val="accent5"/>
                </a:solidFill>
              </a:rPr>
              <a:t>Alabama Department of Agriculture &amp; Industries</a:t>
            </a:r>
          </a:p>
        </p:txBody>
      </p:sp>
      <p:pic>
        <p:nvPicPr>
          <p:cNvPr id="4" name="Picture 3">
            <a:extLst>
              <a:ext uri="{FF2B5EF4-FFF2-40B4-BE49-F238E27FC236}">
                <a16:creationId xmlns:a16="http://schemas.microsoft.com/office/drawing/2014/main" id="{4BDBD655-DB05-422E-A5B7-3B7BA3AAB8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7405" y="1008081"/>
            <a:ext cx="2346960" cy="2346960"/>
          </a:xfrm>
          <a:prstGeom prst="rect">
            <a:avLst/>
          </a:prstGeom>
        </p:spPr>
      </p:pic>
      <p:pic>
        <p:nvPicPr>
          <p:cNvPr id="8" name="Picture 7">
            <a:extLst>
              <a:ext uri="{FF2B5EF4-FFF2-40B4-BE49-F238E27FC236}">
                <a16:creationId xmlns:a16="http://schemas.microsoft.com/office/drawing/2014/main" id="{C5DCB3BA-6988-46E1-AF36-7A72DDCD2B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2874" y="633096"/>
            <a:ext cx="4125669" cy="3096931"/>
          </a:xfrm>
          <a:prstGeom prst="rect">
            <a:avLst/>
          </a:prstGeom>
        </p:spPr>
      </p:pic>
      <p:pic>
        <p:nvPicPr>
          <p:cNvPr id="5" name="Picture 4">
            <a:extLst>
              <a:ext uri="{FF2B5EF4-FFF2-40B4-BE49-F238E27FC236}">
                <a16:creationId xmlns:a16="http://schemas.microsoft.com/office/drawing/2014/main" id="{BDB04253-6483-467F-B78B-0A5D9B47E170}"/>
              </a:ext>
            </a:extLst>
          </p:cNvPr>
          <p:cNvPicPr>
            <a:picLocks noChangeAspect="1"/>
          </p:cNvPicPr>
          <p:nvPr/>
        </p:nvPicPr>
        <p:blipFill>
          <a:blip r:embed="rId5"/>
          <a:stretch>
            <a:fillRect/>
          </a:stretch>
        </p:blipFill>
        <p:spPr>
          <a:xfrm>
            <a:off x="755870" y="4724323"/>
            <a:ext cx="4043731" cy="1821331"/>
          </a:xfrm>
          <a:prstGeom prst="rect">
            <a:avLst/>
          </a:prstGeom>
        </p:spPr>
      </p:pic>
    </p:spTree>
    <p:extLst>
      <p:ext uri="{BB962C8B-B14F-4D97-AF65-F5344CB8AC3E}">
        <p14:creationId xmlns:p14="http://schemas.microsoft.com/office/powerpoint/2010/main" val="408598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5661-7433-4C56-887D-8E998EEF016B}"/>
              </a:ext>
            </a:extLst>
          </p:cNvPr>
          <p:cNvSpPr>
            <a:spLocks noGrp="1"/>
          </p:cNvSpPr>
          <p:nvPr>
            <p:ph type="title"/>
          </p:nvPr>
        </p:nvSpPr>
        <p:spPr>
          <a:xfrm>
            <a:off x="1261872" y="365760"/>
            <a:ext cx="8452496" cy="966329"/>
          </a:xfrm>
        </p:spPr>
        <p:txBody>
          <a:bodyPr/>
          <a:lstStyle/>
          <a:p>
            <a:pPr algn="ctr"/>
            <a:r>
              <a:rPr lang="en-US" dirty="0">
                <a:solidFill>
                  <a:srgbClr val="FF6600"/>
                </a:solidFill>
              </a:rPr>
              <a:t>Sampling and THC Testing</a:t>
            </a:r>
          </a:p>
        </p:txBody>
      </p:sp>
      <p:sp>
        <p:nvSpPr>
          <p:cNvPr id="3" name="Content Placeholder 2">
            <a:extLst>
              <a:ext uri="{FF2B5EF4-FFF2-40B4-BE49-F238E27FC236}">
                <a16:creationId xmlns:a16="http://schemas.microsoft.com/office/drawing/2014/main" id="{B80FC492-75D8-4B2C-B3BE-F2C2EE3335FC}"/>
              </a:ext>
            </a:extLst>
          </p:cNvPr>
          <p:cNvSpPr>
            <a:spLocks noGrp="1"/>
          </p:cNvSpPr>
          <p:nvPr>
            <p:ph idx="1"/>
          </p:nvPr>
        </p:nvSpPr>
        <p:spPr>
          <a:xfrm>
            <a:off x="1261872" y="1558636"/>
            <a:ext cx="8595360" cy="4790209"/>
          </a:xfrm>
        </p:spPr>
        <p:txBody>
          <a:bodyPr>
            <a:normAutofit fontScale="77500" lnSpcReduction="20000"/>
          </a:bodyPr>
          <a:lstStyle/>
          <a:p>
            <a:r>
              <a:rPr lang="en-US" sz="2800" dirty="0">
                <a:solidFill>
                  <a:schemeClr val="accent5"/>
                </a:solidFill>
              </a:rPr>
              <a:t>Total Delta 9 THC is the sum of Delta 9 THC </a:t>
            </a:r>
            <a:r>
              <a:rPr lang="en-US" sz="2800" u="sng" dirty="0">
                <a:solidFill>
                  <a:schemeClr val="accent5"/>
                </a:solidFill>
              </a:rPr>
              <a:t>and</a:t>
            </a:r>
            <a:r>
              <a:rPr lang="en-US" sz="2800" dirty="0">
                <a:solidFill>
                  <a:schemeClr val="accent5"/>
                </a:solidFill>
              </a:rPr>
              <a:t> Delta 9 </a:t>
            </a:r>
            <a:r>
              <a:rPr lang="en-US" sz="2800" dirty="0" err="1">
                <a:solidFill>
                  <a:schemeClr val="accent5"/>
                </a:solidFill>
              </a:rPr>
              <a:t>THCa</a:t>
            </a:r>
            <a:r>
              <a:rPr lang="en-US" sz="2800" dirty="0">
                <a:solidFill>
                  <a:schemeClr val="accent5"/>
                </a:solidFill>
              </a:rPr>
              <a:t> corrected for molecular rate.</a:t>
            </a:r>
          </a:p>
          <a:p>
            <a:r>
              <a:rPr lang="en-US" sz="2800" u="sng" dirty="0">
                <a:solidFill>
                  <a:srgbClr val="C00000"/>
                </a:solidFill>
              </a:rPr>
              <a:t>All</a:t>
            </a:r>
            <a:r>
              <a:rPr lang="en-US" sz="2800" dirty="0">
                <a:solidFill>
                  <a:schemeClr val="accent5"/>
                </a:solidFill>
              </a:rPr>
              <a:t> growing sites will be inspected and sampled prior to harvest or destruction by ADAI inspectors.  </a:t>
            </a:r>
            <a:r>
              <a:rPr lang="en-US" sz="2200" i="1" dirty="0">
                <a:solidFill>
                  <a:schemeClr val="accent5"/>
                </a:solidFill>
              </a:rPr>
              <a:t>This includes licensed Nursery Growers.</a:t>
            </a:r>
            <a:endParaRPr lang="en-US" sz="2800" dirty="0">
              <a:solidFill>
                <a:schemeClr val="accent5"/>
              </a:solidFill>
            </a:endParaRPr>
          </a:p>
          <a:p>
            <a:r>
              <a:rPr lang="en-US" sz="2800" dirty="0">
                <a:solidFill>
                  <a:schemeClr val="accent5"/>
                </a:solidFill>
              </a:rPr>
              <a:t>Samples will be taken of each plot and variety/strain.</a:t>
            </a:r>
          </a:p>
          <a:p>
            <a:r>
              <a:rPr lang="en-US" sz="2800" dirty="0">
                <a:solidFill>
                  <a:schemeClr val="accent5"/>
                </a:solidFill>
              </a:rPr>
              <a:t>THC test results may take up to 6 weeks. </a:t>
            </a:r>
            <a:r>
              <a:rPr lang="en-US" sz="2200" i="1" dirty="0">
                <a:solidFill>
                  <a:schemeClr val="accent5"/>
                </a:solidFill>
              </a:rPr>
              <a:t>ADAI tries to keep this within 8 days. Allow for 6 weeks.</a:t>
            </a:r>
            <a:endParaRPr lang="en-US" sz="2200" dirty="0">
              <a:solidFill>
                <a:schemeClr val="accent5"/>
              </a:solidFill>
            </a:endParaRPr>
          </a:p>
          <a:p>
            <a:r>
              <a:rPr lang="en-US" sz="2800" dirty="0">
                <a:solidFill>
                  <a:schemeClr val="accent5"/>
                </a:solidFill>
              </a:rPr>
              <a:t>Grower or knowledgeable representative </a:t>
            </a:r>
            <a:r>
              <a:rPr lang="en-US" sz="2800" u="sng" dirty="0">
                <a:solidFill>
                  <a:srgbClr val="C00000"/>
                </a:solidFill>
              </a:rPr>
              <a:t>must</a:t>
            </a:r>
            <a:r>
              <a:rPr lang="en-US" sz="2800" dirty="0">
                <a:solidFill>
                  <a:schemeClr val="accent5"/>
                </a:solidFill>
              </a:rPr>
              <a:t> be present for site visits, inspections and sampling. ADAI must be notified of all representatives prior to times of inspections.</a:t>
            </a:r>
          </a:p>
          <a:p>
            <a:r>
              <a:rPr lang="en-US" sz="2800" dirty="0">
                <a:solidFill>
                  <a:schemeClr val="accent5"/>
                </a:solidFill>
              </a:rPr>
              <a:t>Additional pre-harvest sampling fees will be assessed for each sample, each variety. You will be emailed an invoice for these samples and have 30 days to make payment.</a:t>
            </a:r>
          </a:p>
        </p:txBody>
      </p:sp>
    </p:spTree>
    <p:extLst>
      <p:ext uri="{BB962C8B-B14F-4D97-AF65-F5344CB8AC3E}">
        <p14:creationId xmlns:p14="http://schemas.microsoft.com/office/powerpoint/2010/main" val="2317990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C1B0E-C2D5-47CC-8EFE-BE409DF1C49F}"/>
              </a:ext>
            </a:extLst>
          </p:cNvPr>
          <p:cNvSpPr>
            <a:spLocks noGrp="1"/>
          </p:cNvSpPr>
          <p:nvPr>
            <p:ph type="title"/>
          </p:nvPr>
        </p:nvSpPr>
        <p:spPr>
          <a:xfrm>
            <a:off x="941832" y="408738"/>
            <a:ext cx="9692640" cy="1149898"/>
          </a:xfrm>
        </p:spPr>
        <p:txBody>
          <a:bodyPr>
            <a:normAutofit fontScale="90000"/>
          </a:bodyPr>
          <a:lstStyle/>
          <a:p>
            <a:pPr algn="ctr"/>
            <a:r>
              <a:rPr lang="en-US" dirty="0">
                <a:solidFill>
                  <a:srgbClr val="FF6600"/>
                </a:solidFill>
              </a:rPr>
              <a:t>POST-HARVEST REPORT FORM</a:t>
            </a:r>
            <a:br>
              <a:rPr lang="en-US" dirty="0">
                <a:solidFill>
                  <a:srgbClr val="FF6600"/>
                </a:solidFill>
              </a:rPr>
            </a:br>
            <a:r>
              <a:rPr lang="en-US" sz="3600" dirty="0">
                <a:solidFill>
                  <a:srgbClr val="FF6600"/>
                </a:solidFill>
              </a:rPr>
              <a:t>Year End Report</a:t>
            </a:r>
            <a:endParaRPr lang="en-US" dirty="0">
              <a:solidFill>
                <a:srgbClr val="FF6600"/>
              </a:solidFill>
            </a:endParaRPr>
          </a:p>
        </p:txBody>
      </p:sp>
      <p:sp>
        <p:nvSpPr>
          <p:cNvPr id="3" name="Content Placeholder 2">
            <a:extLst>
              <a:ext uri="{FF2B5EF4-FFF2-40B4-BE49-F238E27FC236}">
                <a16:creationId xmlns:a16="http://schemas.microsoft.com/office/drawing/2014/main" id="{CE6F82B2-E9FC-436D-AECE-00F2340945E6}"/>
              </a:ext>
            </a:extLst>
          </p:cNvPr>
          <p:cNvSpPr>
            <a:spLocks noGrp="1"/>
          </p:cNvSpPr>
          <p:nvPr>
            <p:ph idx="1"/>
          </p:nvPr>
        </p:nvSpPr>
        <p:spPr>
          <a:xfrm>
            <a:off x="1303435" y="1672936"/>
            <a:ext cx="8743813" cy="4415630"/>
          </a:xfrm>
        </p:spPr>
        <p:txBody>
          <a:bodyPr>
            <a:normAutofit lnSpcReduction="10000"/>
          </a:bodyPr>
          <a:lstStyle/>
          <a:p>
            <a:pPr marL="61913" indent="0">
              <a:buNone/>
            </a:pPr>
            <a:r>
              <a:rPr lang="en-US" sz="2400" b="1" u="sng" dirty="0">
                <a:solidFill>
                  <a:srgbClr val="E8B54D"/>
                </a:solidFill>
              </a:rPr>
              <a:t>You are required to complete and submit this report for </a:t>
            </a:r>
            <a:r>
              <a:rPr lang="en-US" sz="2400" b="1" u="sng" dirty="0">
                <a:solidFill>
                  <a:srgbClr val="C00000"/>
                </a:solidFill>
              </a:rPr>
              <a:t>every approved grow site</a:t>
            </a:r>
            <a:r>
              <a:rPr lang="en-US" sz="2400" b="1" u="sng" dirty="0">
                <a:solidFill>
                  <a:srgbClr val="E8B54D"/>
                </a:solidFill>
              </a:rPr>
              <a:t> even if:</a:t>
            </a:r>
            <a:endParaRPr lang="en-US" sz="2400" dirty="0">
              <a:solidFill>
                <a:srgbClr val="E8B54D"/>
              </a:solidFill>
            </a:endParaRPr>
          </a:p>
          <a:p>
            <a:pPr marL="862013" indent="-404813">
              <a:buFont typeface="+mj-lt"/>
              <a:buAutoNum type="arabicPeriod"/>
            </a:pPr>
            <a:r>
              <a:rPr lang="en-US" sz="2400" i="1" dirty="0">
                <a:solidFill>
                  <a:srgbClr val="E8B54D"/>
                </a:solidFill>
              </a:rPr>
              <a:t>Your 2023 Grower license was voided or revoked.</a:t>
            </a:r>
          </a:p>
          <a:p>
            <a:pPr marL="862013" indent="-404813">
              <a:buFont typeface="+mj-lt"/>
              <a:buAutoNum type="arabicPeriod"/>
            </a:pPr>
            <a:r>
              <a:rPr lang="en-US" sz="2400" i="1" u="sng" dirty="0">
                <a:solidFill>
                  <a:srgbClr val="E8B54D"/>
                </a:solidFill>
              </a:rPr>
              <a:t>You did not grow </a:t>
            </a:r>
            <a:r>
              <a:rPr lang="en-US" sz="2400" i="1" dirty="0">
                <a:solidFill>
                  <a:srgbClr val="E8B54D"/>
                </a:solidFill>
              </a:rPr>
              <a:t>anything for 2023.</a:t>
            </a:r>
          </a:p>
          <a:p>
            <a:pPr marL="862013" indent="-404813">
              <a:buFont typeface="+mj-lt"/>
              <a:buAutoNum type="arabicPeriod"/>
            </a:pPr>
            <a:r>
              <a:rPr lang="en-US" sz="2400" i="1" dirty="0">
                <a:solidFill>
                  <a:srgbClr val="E8B54D"/>
                </a:solidFill>
              </a:rPr>
              <a:t>Your crop was destroyed (weather, insects, etc.)</a:t>
            </a:r>
          </a:p>
          <a:p>
            <a:pPr marL="862013" indent="-404813">
              <a:buFont typeface="+mj-lt"/>
              <a:buAutoNum type="arabicPeriod"/>
            </a:pPr>
            <a:r>
              <a:rPr lang="en-US" sz="2400" i="1" dirty="0">
                <a:solidFill>
                  <a:srgbClr val="E8B54D"/>
                </a:solidFill>
              </a:rPr>
              <a:t>You did not harvest anything because you are growing clones. </a:t>
            </a:r>
            <a:r>
              <a:rPr lang="en-US" i="1" dirty="0">
                <a:solidFill>
                  <a:srgbClr val="E8B54D"/>
                </a:solidFill>
              </a:rPr>
              <a:t>Licensed Nursery Growers</a:t>
            </a:r>
            <a:endParaRPr lang="en-US" sz="2400" i="1" dirty="0">
              <a:solidFill>
                <a:srgbClr val="E8B54D"/>
              </a:solidFill>
            </a:endParaRPr>
          </a:p>
          <a:p>
            <a:pPr marL="862013" indent="-404813">
              <a:buFont typeface="+mj-lt"/>
              <a:buAutoNum type="arabicPeriod"/>
            </a:pPr>
            <a:r>
              <a:rPr lang="en-US" sz="2400" i="1" dirty="0">
                <a:solidFill>
                  <a:srgbClr val="E8B54D"/>
                </a:solidFill>
              </a:rPr>
              <a:t>You are not applying for a 2024 Grower license.</a:t>
            </a:r>
          </a:p>
          <a:p>
            <a:pPr marL="61913" indent="0">
              <a:buNone/>
            </a:pPr>
            <a:r>
              <a:rPr lang="en-US" sz="2400" dirty="0">
                <a:solidFill>
                  <a:srgbClr val="E8B54D"/>
                </a:solidFill>
              </a:rPr>
              <a:t>This report is due </a:t>
            </a:r>
            <a:r>
              <a:rPr lang="en-US" sz="2400" u="sng" dirty="0">
                <a:solidFill>
                  <a:srgbClr val="E8B54D"/>
                </a:solidFill>
              </a:rPr>
              <a:t>before February 1, 2024</a:t>
            </a:r>
            <a:r>
              <a:rPr lang="en-US" sz="2400" dirty="0">
                <a:solidFill>
                  <a:srgbClr val="E8B54D"/>
                </a:solidFill>
              </a:rPr>
              <a:t>.</a:t>
            </a:r>
          </a:p>
        </p:txBody>
      </p:sp>
    </p:spTree>
    <p:extLst>
      <p:ext uri="{BB962C8B-B14F-4D97-AF65-F5344CB8AC3E}">
        <p14:creationId xmlns:p14="http://schemas.microsoft.com/office/powerpoint/2010/main" val="172564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942316-F67A-4D51-A1D6-6609CB3B19DF}"/>
              </a:ext>
            </a:extLst>
          </p:cNvPr>
          <p:cNvSpPr>
            <a:spLocks noGrp="1"/>
          </p:cNvSpPr>
          <p:nvPr>
            <p:ph type="title"/>
          </p:nvPr>
        </p:nvSpPr>
        <p:spPr>
          <a:xfrm>
            <a:off x="1261872" y="365760"/>
            <a:ext cx="8786137" cy="842151"/>
          </a:xfrm>
        </p:spPr>
        <p:txBody>
          <a:bodyPr/>
          <a:lstStyle/>
          <a:p>
            <a:pPr algn="ctr"/>
            <a:r>
              <a:rPr lang="en-US" dirty="0">
                <a:solidFill>
                  <a:srgbClr val="FF6600"/>
                </a:solidFill>
              </a:rPr>
              <a:t>Communication</a:t>
            </a:r>
          </a:p>
        </p:txBody>
      </p:sp>
      <p:sp>
        <p:nvSpPr>
          <p:cNvPr id="3" name="Content Placeholder 2">
            <a:extLst>
              <a:ext uri="{FF2B5EF4-FFF2-40B4-BE49-F238E27FC236}">
                <a16:creationId xmlns:a16="http://schemas.microsoft.com/office/drawing/2014/main" id="{1A719E19-FB08-4783-9440-240730F06CC6}"/>
              </a:ext>
            </a:extLst>
          </p:cNvPr>
          <p:cNvSpPr>
            <a:spLocks noGrp="1"/>
          </p:cNvSpPr>
          <p:nvPr>
            <p:ph idx="1"/>
          </p:nvPr>
        </p:nvSpPr>
        <p:spPr>
          <a:xfrm>
            <a:off x="841665" y="1207912"/>
            <a:ext cx="9438804" cy="5181600"/>
          </a:xfrm>
        </p:spPr>
        <p:txBody>
          <a:bodyPr>
            <a:normAutofit lnSpcReduction="10000"/>
          </a:bodyPr>
          <a:lstStyle/>
          <a:p>
            <a:r>
              <a:rPr lang="en-US" dirty="0">
                <a:solidFill>
                  <a:schemeClr val="accent5"/>
                </a:solidFill>
              </a:rPr>
              <a:t>Primary method of communication is </a:t>
            </a:r>
            <a:r>
              <a:rPr lang="en-US" dirty="0">
                <a:solidFill>
                  <a:srgbClr val="FF6600"/>
                </a:solidFill>
              </a:rPr>
              <a:t>email via Outlook, and/or from Kellyreg.com</a:t>
            </a:r>
            <a:r>
              <a:rPr lang="en-US" dirty="0"/>
              <a:t>.</a:t>
            </a:r>
          </a:p>
          <a:p>
            <a:r>
              <a:rPr lang="en-US" dirty="0">
                <a:solidFill>
                  <a:schemeClr val="accent5"/>
                </a:solidFill>
              </a:rPr>
              <a:t>Email is the chief way that we will contact you, and it is the best way to reach us.  </a:t>
            </a:r>
          </a:p>
          <a:p>
            <a:r>
              <a:rPr lang="en-US" dirty="0">
                <a:solidFill>
                  <a:schemeClr val="accent5"/>
                </a:solidFill>
              </a:rPr>
              <a:t>Be sure that the email address you provide is one that you check frequently. If you change your email address at any time, you are required to notify ADAI immediately via email.</a:t>
            </a:r>
          </a:p>
          <a:p>
            <a:r>
              <a:rPr lang="en-US" dirty="0">
                <a:solidFill>
                  <a:schemeClr val="accent5"/>
                </a:solidFill>
              </a:rPr>
              <a:t>Our general email address is </a:t>
            </a:r>
            <a:r>
              <a:rPr lang="en-US" dirty="0">
                <a:solidFill>
                  <a:schemeClr val="accent5"/>
                </a:solidFill>
                <a:hlinkClick r:id="rId3"/>
              </a:rPr>
              <a:t>ALHemp@agi.alabama.gov</a:t>
            </a:r>
            <a:endParaRPr lang="en-US" dirty="0">
              <a:solidFill>
                <a:schemeClr val="accent5"/>
              </a:solidFill>
            </a:endParaRPr>
          </a:p>
          <a:p>
            <a:r>
              <a:rPr lang="en-US" dirty="0">
                <a:solidFill>
                  <a:schemeClr val="accent5"/>
                </a:solidFill>
              </a:rPr>
              <a:t>If you receive a CERTIFIED LETTER from us, it is IMPORTANT that you accept it and sign for it.  If it does not return to us ‘unclaimed,’ ‘attempted unknown,’ etc. we consider that as delivered.  </a:t>
            </a:r>
            <a:r>
              <a:rPr lang="en-US" sz="1600" i="1" dirty="0">
                <a:solidFill>
                  <a:schemeClr val="accent5"/>
                </a:solidFill>
              </a:rPr>
              <a:t>Not accepting a Certified Letter from ADAI does not remove your responsibility for what is included in the communication</a:t>
            </a:r>
            <a:r>
              <a:rPr lang="en-US" i="1" dirty="0">
                <a:solidFill>
                  <a:schemeClr val="accent5"/>
                </a:solidFill>
              </a:rPr>
              <a:t>. </a:t>
            </a:r>
            <a:endParaRPr lang="en-US" dirty="0">
              <a:solidFill>
                <a:schemeClr val="accent5"/>
              </a:solidFill>
            </a:endParaRPr>
          </a:p>
          <a:p>
            <a:r>
              <a:rPr lang="en-US" dirty="0">
                <a:solidFill>
                  <a:schemeClr val="accent5"/>
                </a:solidFill>
              </a:rPr>
              <a:t>Phone calls:  If you don’t leave a phone number, we will </a:t>
            </a:r>
            <a:r>
              <a:rPr lang="en-US" u="sng" dirty="0">
                <a:solidFill>
                  <a:schemeClr val="accent5"/>
                </a:solidFill>
              </a:rPr>
              <a:t>not</a:t>
            </a:r>
            <a:r>
              <a:rPr lang="en-US" dirty="0">
                <a:solidFill>
                  <a:schemeClr val="accent5"/>
                </a:solidFill>
              </a:rPr>
              <a:t> return your call.</a:t>
            </a:r>
          </a:p>
          <a:p>
            <a:r>
              <a:rPr lang="en-US" dirty="0">
                <a:solidFill>
                  <a:schemeClr val="accent5"/>
                </a:solidFill>
              </a:rPr>
              <a:t>DO NOT have someone who is not already listed as a contact person, or representative, for you try to communicate with us </a:t>
            </a:r>
            <a:r>
              <a:rPr lang="en-US" u="sng" dirty="0">
                <a:solidFill>
                  <a:schemeClr val="accent5"/>
                </a:solidFill>
              </a:rPr>
              <a:t>about you or the license issued with you as the primary contact</a:t>
            </a:r>
            <a:r>
              <a:rPr lang="en-US" dirty="0">
                <a:solidFill>
                  <a:schemeClr val="accent5"/>
                </a:solidFill>
              </a:rPr>
              <a:t>.  We will not talk to them!</a:t>
            </a:r>
          </a:p>
          <a:p>
            <a:r>
              <a:rPr lang="en-US" dirty="0">
                <a:solidFill>
                  <a:schemeClr val="accent5"/>
                </a:solidFill>
              </a:rPr>
              <a:t>Type/write clearly; do </a:t>
            </a:r>
            <a:r>
              <a:rPr lang="en-US" dirty="0">
                <a:solidFill>
                  <a:srgbClr val="C00000"/>
                </a:solidFill>
              </a:rPr>
              <a:t>not</a:t>
            </a:r>
            <a:r>
              <a:rPr lang="en-US" dirty="0">
                <a:solidFill>
                  <a:schemeClr val="accent5"/>
                </a:solidFill>
              </a:rPr>
              <a:t> type in </a:t>
            </a:r>
            <a:r>
              <a:rPr lang="en-US" dirty="0">
                <a:solidFill>
                  <a:srgbClr val="C00000"/>
                </a:solidFill>
              </a:rPr>
              <a:t>all caps or all lowercase </a:t>
            </a:r>
            <a:r>
              <a:rPr lang="en-US" dirty="0">
                <a:solidFill>
                  <a:schemeClr val="accent5"/>
                </a:solidFill>
              </a:rPr>
              <a:t>letters; check spelling, etc.</a:t>
            </a:r>
          </a:p>
        </p:txBody>
      </p:sp>
    </p:spTree>
    <p:extLst>
      <p:ext uri="{BB962C8B-B14F-4D97-AF65-F5344CB8AC3E}">
        <p14:creationId xmlns:p14="http://schemas.microsoft.com/office/powerpoint/2010/main" val="1192241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B3FB0-43B2-4EE2-B8E4-5675FBF35D47}"/>
              </a:ext>
            </a:extLst>
          </p:cNvPr>
          <p:cNvSpPr>
            <a:spLocks noGrp="1"/>
          </p:cNvSpPr>
          <p:nvPr>
            <p:ph type="title"/>
          </p:nvPr>
        </p:nvSpPr>
        <p:spPr>
          <a:xfrm>
            <a:off x="804672" y="344978"/>
            <a:ext cx="7674310" cy="830862"/>
          </a:xfrm>
        </p:spPr>
        <p:txBody>
          <a:bodyPr/>
          <a:lstStyle/>
          <a:p>
            <a:r>
              <a:rPr lang="en-US" dirty="0">
                <a:solidFill>
                  <a:srgbClr val="FF6600"/>
                </a:solidFill>
              </a:rPr>
              <a:t>When you have Questions….</a:t>
            </a:r>
          </a:p>
        </p:txBody>
      </p:sp>
      <p:sp>
        <p:nvSpPr>
          <p:cNvPr id="3" name="Content Placeholder 2">
            <a:extLst>
              <a:ext uri="{FF2B5EF4-FFF2-40B4-BE49-F238E27FC236}">
                <a16:creationId xmlns:a16="http://schemas.microsoft.com/office/drawing/2014/main" id="{036695C9-250F-471F-81CD-523EEEDF6079}"/>
              </a:ext>
            </a:extLst>
          </p:cNvPr>
          <p:cNvSpPr>
            <a:spLocks noGrp="1"/>
          </p:cNvSpPr>
          <p:nvPr>
            <p:ph idx="1"/>
          </p:nvPr>
        </p:nvSpPr>
        <p:spPr>
          <a:xfrm>
            <a:off x="467591" y="1433945"/>
            <a:ext cx="10359736" cy="4780332"/>
          </a:xfrm>
        </p:spPr>
        <p:txBody>
          <a:bodyPr>
            <a:normAutofit fontScale="92500" lnSpcReduction="10000"/>
          </a:bodyPr>
          <a:lstStyle/>
          <a:p>
            <a:pPr marL="342900" indent="-228600"/>
            <a:r>
              <a:rPr lang="en-US" sz="2400" dirty="0">
                <a:solidFill>
                  <a:schemeClr val="accent5"/>
                </a:solidFill>
              </a:rPr>
              <a:t>Carefully </a:t>
            </a:r>
            <a:r>
              <a:rPr lang="en-US" sz="2400" dirty="0">
                <a:solidFill>
                  <a:srgbClr val="FF0000"/>
                </a:solidFill>
              </a:rPr>
              <a:t>READ</a:t>
            </a:r>
            <a:r>
              <a:rPr lang="en-US" sz="2400" dirty="0">
                <a:solidFill>
                  <a:schemeClr val="accent5"/>
                </a:solidFill>
              </a:rPr>
              <a:t> all emails/letters from ADAI and/or KRS</a:t>
            </a:r>
          </a:p>
          <a:p>
            <a:pPr marL="342900" indent="-228600"/>
            <a:r>
              <a:rPr lang="en-US" sz="2400" dirty="0">
                <a:solidFill>
                  <a:schemeClr val="accent5"/>
                </a:solidFill>
              </a:rPr>
              <a:t>Check your SPAM folder - </a:t>
            </a:r>
            <a:r>
              <a:rPr lang="en-US" sz="2400" i="1" dirty="0">
                <a:solidFill>
                  <a:schemeClr val="accent5"/>
                </a:solidFill>
              </a:rPr>
              <a:t>Example of KRS email: </a:t>
            </a:r>
            <a:r>
              <a:rPr lang="en-US" sz="2400" i="1" dirty="0" err="1">
                <a:solidFill>
                  <a:schemeClr val="accent5"/>
                </a:solidFill>
              </a:rPr>
              <a:t>ALHempGrowerNewApp</a:t>
            </a:r>
            <a:r>
              <a:rPr lang="en-US" sz="2400" i="1" dirty="0">
                <a:solidFill>
                  <a:schemeClr val="accent5"/>
                </a:solidFill>
              </a:rPr>
              <a:t> @kellyreg.com</a:t>
            </a:r>
            <a:endParaRPr lang="en-US" sz="2400" dirty="0">
              <a:solidFill>
                <a:schemeClr val="accent5"/>
              </a:solidFill>
            </a:endParaRPr>
          </a:p>
          <a:p>
            <a:pPr marL="342900" indent="-228600"/>
            <a:r>
              <a:rPr lang="en-US" sz="2400" dirty="0">
                <a:solidFill>
                  <a:schemeClr val="accent5"/>
                </a:solidFill>
              </a:rPr>
              <a:t>DON’T PANIC!  </a:t>
            </a:r>
            <a:r>
              <a:rPr lang="en-US" sz="2400" dirty="0">
                <a:solidFill>
                  <a:srgbClr val="FF0000"/>
                </a:solidFill>
              </a:rPr>
              <a:t>R-E-A-D</a:t>
            </a:r>
            <a:r>
              <a:rPr lang="en-US" sz="2400" dirty="0">
                <a:solidFill>
                  <a:schemeClr val="accent5"/>
                </a:solidFill>
              </a:rPr>
              <a:t> it again – to the end!</a:t>
            </a:r>
          </a:p>
          <a:p>
            <a:pPr marL="342900" indent="-228600"/>
            <a:r>
              <a:rPr lang="en-US" sz="2400" dirty="0">
                <a:solidFill>
                  <a:schemeClr val="accent5"/>
                </a:solidFill>
              </a:rPr>
              <a:t>Then </a:t>
            </a:r>
            <a:r>
              <a:rPr lang="en-US" sz="2400" b="1" i="1" dirty="0">
                <a:solidFill>
                  <a:srgbClr val="FF0000"/>
                </a:solidFill>
              </a:rPr>
              <a:t>respond</a:t>
            </a:r>
            <a:r>
              <a:rPr lang="en-US" sz="2400" dirty="0">
                <a:solidFill>
                  <a:schemeClr val="accent5"/>
                </a:solidFill>
              </a:rPr>
              <a:t> to what the email/letter is telling you to do.  </a:t>
            </a:r>
          </a:p>
          <a:p>
            <a:pPr marL="342900" indent="-228600"/>
            <a:r>
              <a:rPr lang="en-US" sz="2400" dirty="0">
                <a:solidFill>
                  <a:schemeClr val="accent5"/>
                </a:solidFill>
              </a:rPr>
              <a:t>Check the ADAI website for updates on the hemp pages regularly.</a:t>
            </a:r>
          </a:p>
          <a:p>
            <a:pPr marL="342900" indent="-228600"/>
            <a:r>
              <a:rPr lang="en-US" sz="2400" dirty="0">
                <a:solidFill>
                  <a:schemeClr val="accent5"/>
                </a:solidFill>
              </a:rPr>
              <a:t>Email or call a member of the hemp administrative staff:</a:t>
            </a:r>
          </a:p>
          <a:p>
            <a:pPr marL="342900" indent="-228600"/>
            <a:endParaRPr lang="en-US" sz="800" dirty="0">
              <a:solidFill>
                <a:schemeClr val="accent5"/>
              </a:solidFill>
            </a:endParaRPr>
          </a:p>
          <a:p>
            <a:pPr marL="976313" lvl="1" indent="-633413">
              <a:buNone/>
              <a:tabLst>
                <a:tab pos="2462213" algn="l"/>
              </a:tabLst>
            </a:pPr>
            <a:r>
              <a:rPr lang="en-US" sz="2000" dirty="0">
                <a:solidFill>
                  <a:schemeClr val="accent1"/>
                </a:solidFill>
              </a:rPr>
              <a:t>Gail Ellis   		</a:t>
            </a:r>
            <a:r>
              <a:rPr lang="en-US" sz="2000" dirty="0">
                <a:solidFill>
                  <a:schemeClr val="accent1"/>
                </a:solidFill>
                <a:hlinkClick r:id="rId3"/>
              </a:rPr>
              <a:t>gail.ellis@agi.alabama.gov</a:t>
            </a:r>
            <a:r>
              <a:rPr lang="en-US" sz="2000" dirty="0">
                <a:solidFill>
                  <a:schemeClr val="accent1"/>
                </a:solidFill>
              </a:rPr>
              <a:t>  334-240-3713</a:t>
            </a:r>
          </a:p>
          <a:p>
            <a:pPr marL="976313" lvl="1" indent="-633413">
              <a:buNone/>
              <a:tabLst>
                <a:tab pos="2743200" algn="l"/>
              </a:tabLst>
            </a:pPr>
            <a:r>
              <a:rPr lang="en-US" sz="2000" dirty="0">
                <a:solidFill>
                  <a:schemeClr val="accent1"/>
                </a:solidFill>
              </a:rPr>
              <a:t>Pamela Barberi	</a:t>
            </a:r>
            <a:r>
              <a:rPr lang="en-US" sz="2000" dirty="0">
                <a:solidFill>
                  <a:schemeClr val="accent1"/>
                </a:solidFill>
                <a:hlinkClick r:id="rId4"/>
              </a:rPr>
              <a:t>pamela.barberi@agi.alabama.gov</a:t>
            </a:r>
            <a:r>
              <a:rPr lang="en-US" sz="2000" dirty="0">
                <a:solidFill>
                  <a:schemeClr val="accent1"/>
                </a:solidFill>
              </a:rPr>
              <a:t>  334-240-7270</a:t>
            </a:r>
          </a:p>
          <a:p>
            <a:pPr marL="976313" lvl="1" indent="-633413">
              <a:buNone/>
              <a:tabLst>
                <a:tab pos="2743200" algn="l"/>
              </a:tabLst>
            </a:pPr>
            <a:r>
              <a:rPr lang="en-US" sz="2000" dirty="0">
                <a:solidFill>
                  <a:schemeClr val="accent1"/>
                </a:solidFill>
              </a:rPr>
              <a:t>Cari Dennis	</a:t>
            </a:r>
            <a:r>
              <a:rPr lang="en-US" sz="2000" dirty="0">
                <a:solidFill>
                  <a:schemeClr val="accent1"/>
                </a:solidFill>
                <a:hlinkClick r:id="rId5"/>
              </a:rPr>
              <a:t>cari.dennis@agi.alabama.gov</a:t>
            </a:r>
            <a:r>
              <a:rPr lang="en-US" sz="2000" dirty="0">
                <a:solidFill>
                  <a:schemeClr val="accent1"/>
                </a:solidFill>
              </a:rPr>
              <a:t>  334-240-7230</a:t>
            </a:r>
          </a:p>
          <a:p>
            <a:pPr marL="976313" lvl="1" indent="-633413">
              <a:buNone/>
              <a:tabLst>
                <a:tab pos="2743200" algn="l"/>
              </a:tabLst>
            </a:pPr>
            <a:r>
              <a:rPr lang="en-US" sz="2000" dirty="0">
                <a:solidFill>
                  <a:schemeClr val="accent1"/>
                </a:solidFill>
              </a:rPr>
              <a:t>Macie Ellis	</a:t>
            </a:r>
            <a:r>
              <a:rPr lang="en-US" sz="2000" dirty="0">
                <a:solidFill>
                  <a:schemeClr val="accent1"/>
                </a:solidFill>
                <a:hlinkClick r:id="rId6"/>
              </a:rPr>
              <a:t>macie.cooper@agi.alabama.gov</a:t>
            </a:r>
            <a:r>
              <a:rPr lang="en-US" sz="2000" dirty="0">
                <a:solidFill>
                  <a:schemeClr val="accent1"/>
                </a:solidFill>
              </a:rPr>
              <a:t> 334-240-7271</a:t>
            </a:r>
          </a:p>
          <a:p>
            <a:endParaRPr lang="en-US" dirty="0"/>
          </a:p>
        </p:txBody>
      </p:sp>
    </p:spTree>
    <p:extLst>
      <p:ext uri="{BB962C8B-B14F-4D97-AF65-F5344CB8AC3E}">
        <p14:creationId xmlns:p14="http://schemas.microsoft.com/office/powerpoint/2010/main" val="3904401325"/>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468E6-E749-45A6-BB7F-DC592704048F}"/>
              </a:ext>
            </a:extLst>
          </p:cNvPr>
          <p:cNvSpPr>
            <a:spLocks noGrp="1"/>
          </p:cNvSpPr>
          <p:nvPr>
            <p:ph type="title"/>
          </p:nvPr>
        </p:nvSpPr>
        <p:spPr>
          <a:xfrm>
            <a:off x="1261872" y="365760"/>
            <a:ext cx="8063197" cy="955040"/>
          </a:xfrm>
        </p:spPr>
        <p:txBody>
          <a:bodyPr/>
          <a:lstStyle/>
          <a:p>
            <a:pPr algn="ctr"/>
            <a:r>
              <a:rPr lang="en-US" dirty="0">
                <a:solidFill>
                  <a:srgbClr val="FF6600"/>
                </a:solidFill>
              </a:rPr>
              <a:t>At Your Own Risk</a:t>
            </a:r>
          </a:p>
        </p:txBody>
      </p:sp>
      <p:sp>
        <p:nvSpPr>
          <p:cNvPr id="3" name="Content Placeholder 2">
            <a:extLst>
              <a:ext uri="{FF2B5EF4-FFF2-40B4-BE49-F238E27FC236}">
                <a16:creationId xmlns:a16="http://schemas.microsoft.com/office/drawing/2014/main" id="{BDEE1F60-E88D-4DBE-97F0-3549FF3C8C77}"/>
              </a:ext>
            </a:extLst>
          </p:cNvPr>
          <p:cNvSpPr>
            <a:spLocks noGrp="1"/>
          </p:cNvSpPr>
          <p:nvPr>
            <p:ph idx="1"/>
          </p:nvPr>
        </p:nvSpPr>
        <p:spPr>
          <a:xfrm>
            <a:off x="1261872" y="1569028"/>
            <a:ext cx="8595360" cy="4611110"/>
          </a:xfrm>
        </p:spPr>
        <p:txBody>
          <a:bodyPr>
            <a:normAutofit/>
          </a:bodyPr>
          <a:lstStyle/>
          <a:p>
            <a:r>
              <a:rPr lang="en-US" sz="3200" dirty="0">
                <a:solidFill>
                  <a:schemeClr val="accent5"/>
                </a:solidFill>
              </a:rPr>
              <a:t>Limited production information</a:t>
            </a:r>
          </a:p>
          <a:p>
            <a:r>
              <a:rPr lang="en-US" sz="3200" dirty="0">
                <a:solidFill>
                  <a:schemeClr val="accent5"/>
                </a:solidFill>
              </a:rPr>
              <a:t>Uncertain federal regulatory environment</a:t>
            </a:r>
          </a:p>
          <a:p>
            <a:r>
              <a:rPr lang="en-US" sz="3200" dirty="0">
                <a:solidFill>
                  <a:schemeClr val="accent5"/>
                </a:solidFill>
              </a:rPr>
              <a:t>Unstable pricing</a:t>
            </a:r>
          </a:p>
          <a:p>
            <a:r>
              <a:rPr lang="en-US" sz="3200" dirty="0">
                <a:solidFill>
                  <a:schemeClr val="accent5"/>
                </a:solidFill>
              </a:rPr>
              <a:t>Limited crop insurance</a:t>
            </a:r>
          </a:p>
          <a:p>
            <a:r>
              <a:rPr lang="en-US" sz="3200" dirty="0">
                <a:solidFill>
                  <a:schemeClr val="accent5"/>
                </a:solidFill>
              </a:rPr>
              <a:t>There are no guarantees!</a:t>
            </a:r>
          </a:p>
        </p:txBody>
      </p:sp>
    </p:spTree>
    <p:extLst>
      <p:ext uri="{BB962C8B-B14F-4D97-AF65-F5344CB8AC3E}">
        <p14:creationId xmlns:p14="http://schemas.microsoft.com/office/powerpoint/2010/main" val="709346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11A67-0A16-4D08-B127-4F4761DE1A52}"/>
              </a:ext>
            </a:extLst>
          </p:cNvPr>
          <p:cNvSpPr>
            <a:spLocks noGrp="1"/>
          </p:cNvSpPr>
          <p:nvPr>
            <p:ph type="title"/>
          </p:nvPr>
        </p:nvSpPr>
        <p:spPr>
          <a:xfrm>
            <a:off x="1044158" y="120067"/>
            <a:ext cx="9144871" cy="1020669"/>
          </a:xfrm>
        </p:spPr>
        <p:txBody>
          <a:bodyPr>
            <a:normAutofit/>
          </a:bodyPr>
          <a:lstStyle/>
          <a:p>
            <a:pPr algn="ctr"/>
            <a:r>
              <a:rPr lang="en-US" dirty="0">
                <a:solidFill>
                  <a:srgbClr val="FF6600"/>
                </a:solidFill>
              </a:rPr>
              <a:t>Any Questions?</a:t>
            </a:r>
          </a:p>
        </p:txBody>
      </p:sp>
      <p:pic>
        <p:nvPicPr>
          <p:cNvPr id="6" name="Content Placeholder 5">
            <a:extLst>
              <a:ext uri="{FF2B5EF4-FFF2-40B4-BE49-F238E27FC236}">
                <a16:creationId xmlns:a16="http://schemas.microsoft.com/office/drawing/2014/main" id="{9AC93F6D-99C4-447C-A0A0-302B7042CD6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64925" y="1347941"/>
            <a:ext cx="10381126" cy="5227029"/>
          </a:xfrm>
        </p:spPr>
      </p:pic>
    </p:spTree>
    <p:extLst>
      <p:ext uri="{BB962C8B-B14F-4D97-AF65-F5344CB8AC3E}">
        <p14:creationId xmlns:p14="http://schemas.microsoft.com/office/powerpoint/2010/main" val="1299314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09642-41DA-4768-A661-62BA11311187}"/>
              </a:ext>
            </a:extLst>
          </p:cNvPr>
          <p:cNvSpPr>
            <a:spLocks noGrp="1"/>
          </p:cNvSpPr>
          <p:nvPr>
            <p:ph type="title"/>
          </p:nvPr>
        </p:nvSpPr>
        <p:spPr>
          <a:xfrm>
            <a:off x="737420" y="191912"/>
            <a:ext cx="10420538" cy="650060"/>
          </a:xfrm>
        </p:spPr>
        <p:txBody>
          <a:bodyPr>
            <a:noAutofit/>
          </a:bodyPr>
          <a:lstStyle/>
          <a:p>
            <a:r>
              <a:rPr lang="en-US" sz="2800" dirty="0">
                <a:solidFill>
                  <a:srgbClr val="FF6600"/>
                </a:solidFill>
              </a:rPr>
              <a:t>SEED/PROPAGULE ACQUISITION REQUIREMENTS</a:t>
            </a:r>
          </a:p>
        </p:txBody>
      </p:sp>
      <p:sp>
        <p:nvSpPr>
          <p:cNvPr id="3" name="Content Placeholder 2">
            <a:extLst>
              <a:ext uri="{FF2B5EF4-FFF2-40B4-BE49-F238E27FC236}">
                <a16:creationId xmlns:a16="http://schemas.microsoft.com/office/drawing/2014/main" id="{F3D7D16D-9646-49D0-B980-47B9ED26E8D5}"/>
              </a:ext>
            </a:extLst>
          </p:cNvPr>
          <p:cNvSpPr>
            <a:spLocks noGrp="1"/>
          </p:cNvSpPr>
          <p:nvPr>
            <p:ph idx="1"/>
          </p:nvPr>
        </p:nvSpPr>
        <p:spPr>
          <a:xfrm>
            <a:off x="407406" y="943897"/>
            <a:ext cx="10420539" cy="5722191"/>
          </a:xfrm>
        </p:spPr>
        <p:txBody>
          <a:bodyPr>
            <a:normAutofit/>
          </a:bodyPr>
          <a:lstStyle/>
          <a:p>
            <a:pPr marL="0" indent="0">
              <a:buNone/>
            </a:pPr>
            <a:endParaRPr lang="en-US" sz="200" dirty="0">
              <a:solidFill>
                <a:schemeClr val="accent5"/>
              </a:solidFill>
            </a:endParaRPr>
          </a:p>
          <a:p>
            <a:pPr lvl="1"/>
            <a:r>
              <a:rPr lang="en-US" sz="2000" dirty="0">
                <a:solidFill>
                  <a:srgbClr val="E8B54D"/>
                </a:solidFill>
              </a:rPr>
              <a:t>Growers should know what they are growing hemp for before they submit an application for license (i.e., oils, fiber, grain, seeds, floral, etc.)</a:t>
            </a:r>
          </a:p>
          <a:p>
            <a:pPr lvl="1"/>
            <a:endParaRPr lang="en-US" sz="2000" dirty="0">
              <a:solidFill>
                <a:srgbClr val="E8B54D"/>
              </a:solidFill>
            </a:endParaRPr>
          </a:p>
          <a:p>
            <a:pPr lvl="1"/>
            <a:r>
              <a:rPr lang="en-US" sz="2000" dirty="0">
                <a:solidFill>
                  <a:srgbClr val="E8B54D"/>
                </a:solidFill>
              </a:rPr>
              <a:t>Growers should have already researched hemp material sources (seeds and/or plant materials) before they submit an application for license.</a:t>
            </a:r>
          </a:p>
          <a:p>
            <a:pPr lvl="1"/>
            <a:endParaRPr lang="en-US" sz="2000" dirty="0">
              <a:solidFill>
                <a:srgbClr val="E8B54D"/>
              </a:solidFill>
            </a:endParaRPr>
          </a:p>
          <a:p>
            <a:pPr lvl="1"/>
            <a:r>
              <a:rPr lang="en-US" sz="2000" dirty="0">
                <a:solidFill>
                  <a:srgbClr val="E8B54D"/>
                </a:solidFill>
              </a:rPr>
              <a:t>Each Grower </a:t>
            </a:r>
            <a:r>
              <a:rPr lang="en-US" sz="2000" u="sng" dirty="0">
                <a:solidFill>
                  <a:srgbClr val="FF0000"/>
                </a:solidFill>
              </a:rPr>
              <a:t>must</a:t>
            </a:r>
            <a:r>
              <a:rPr lang="en-US" sz="2000" dirty="0">
                <a:solidFill>
                  <a:srgbClr val="E8B54D"/>
                </a:solidFill>
              </a:rPr>
              <a:t> wait to purchase and receive materials until they receive an ADAI approval email, via Outlook, for the source(s) and varieties they intend to purchase. </a:t>
            </a:r>
          </a:p>
          <a:p>
            <a:pPr lvl="1"/>
            <a:endParaRPr lang="en-US" sz="2000" dirty="0">
              <a:solidFill>
                <a:srgbClr val="E8B54D"/>
              </a:solidFill>
            </a:endParaRPr>
          </a:p>
          <a:p>
            <a:pPr lvl="1"/>
            <a:r>
              <a:rPr lang="en-US" sz="2000" dirty="0">
                <a:solidFill>
                  <a:srgbClr val="E8B54D"/>
                </a:solidFill>
              </a:rPr>
              <a:t>Growers are </a:t>
            </a:r>
            <a:r>
              <a:rPr lang="en-US" sz="2000" u="sng" dirty="0">
                <a:solidFill>
                  <a:srgbClr val="FF0000"/>
                </a:solidFill>
              </a:rPr>
              <a:t>required</a:t>
            </a:r>
            <a:r>
              <a:rPr lang="en-US" sz="2000" dirty="0">
                <a:solidFill>
                  <a:srgbClr val="E8B54D"/>
                </a:solidFill>
              </a:rPr>
              <a:t> to submit an online Seed/Propagule Acquisition form for each source they intend to purchase from. A new source and/or variety requires submission of another form.</a:t>
            </a:r>
          </a:p>
          <a:p>
            <a:pPr lvl="1"/>
            <a:endParaRPr lang="en-US" sz="1100" dirty="0">
              <a:solidFill>
                <a:srgbClr val="E8B54D"/>
              </a:solidFill>
            </a:endParaRPr>
          </a:p>
          <a:p>
            <a:pPr marL="274320" lvl="1" indent="0">
              <a:buNone/>
            </a:pPr>
            <a:r>
              <a:rPr lang="en-US" sz="2000" dirty="0">
                <a:solidFill>
                  <a:srgbClr val="E8B54D"/>
                </a:solidFill>
              </a:rPr>
              <a:t>     	1) List Grower information</a:t>
            </a:r>
          </a:p>
          <a:p>
            <a:pPr marL="548640" lvl="2" indent="0">
              <a:buNone/>
            </a:pPr>
            <a:r>
              <a:rPr lang="en-US" sz="2000" dirty="0">
                <a:solidFill>
                  <a:srgbClr val="E8B54D"/>
                </a:solidFill>
              </a:rPr>
              <a:t>	2) List Source information</a:t>
            </a:r>
          </a:p>
          <a:p>
            <a:pPr marL="274320" lvl="1" indent="0">
              <a:buNone/>
            </a:pPr>
            <a:r>
              <a:rPr lang="en-US" sz="2000" dirty="0">
                <a:solidFill>
                  <a:srgbClr val="E8B54D"/>
                </a:solidFill>
              </a:rPr>
              <a:t>  	3) List Variety names for this Source</a:t>
            </a:r>
          </a:p>
          <a:p>
            <a:pPr marL="274320" lvl="1" indent="0">
              <a:buNone/>
            </a:pPr>
            <a:endParaRPr lang="en-US" sz="1800" b="1" dirty="0">
              <a:solidFill>
                <a:srgbClr val="E8B54D"/>
              </a:solidFill>
            </a:endParaRPr>
          </a:p>
          <a:p>
            <a:pPr lvl="1"/>
            <a:endParaRPr lang="en-US" sz="1800" b="1" dirty="0">
              <a:solidFill>
                <a:srgbClr val="E8B54D"/>
              </a:solidFill>
            </a:endParaRPr>
          </a:p>
        </p:txBody>
      </p:sp>
    </p:spTree>
    <p:extLst>
      <p:ext uri="{BB962C8B-B14F-4D97-AF65-F5344CB8AC3E}">
        <p14:creationId xmlns:p14="http://schemas.microsoft.com/office/powerpoint/2010/main" val="8835434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FD605-34D7-4D8B-94EE-14B2241DE507}"/>
              </a:ext>
            </a:extLst>
          </p:cNvPr>
          <p:cNvSpPr>
            <a:spLocks noGrp="1"/>
          </p:cNvSpPr>
          <p:nvPr>
            <p:ph idx="1"/>
          </p:nvPr>
        </p:nvSpPr>
        <p:spPr>
          <a:xfrm>
            <a:off x="570271" y="323385"/>
            <a:ext cx="10805652" cy="6155474"/>
          </a:xfrm>
        </p:spPr>
        <p:txBody>
          <a:bodyPr>
            <a:normAutofit/>
          </a:bodyPr>
          <a:lstStyle/>
          <a:p>
            <a:pPr marL="0" lvl="1" indent="0">
              <a:buNone/>
            </a:pPr>
            <a:r>
              <a:rPr lang="en-US" sz="2400" dirty="0">
                <a:solidFill>
                  <a:srgbClr val="FF6600"/>
                </a:solidFill>
              </a:rPr>
              <a:t>SEED/PROPAGULE ACQUISITION REQUIREMENTS continued</a:t>
            </a:r>
            <a:endParaRPr lang="en-US" sz="2400" b="1" dirty="0">
              <a:solidFill>
                <a:srgbClr val="E8B54D"/>
              </a:solidFill>
            </a:endParaRPr>
          </a:p>
          <a:p>
            <a:pPr lvl="1"/>
            <a:endParaRPr lang="en-US" sz="1400" b="1" dirty="0">
              <a:solidFill>
                <a:srgbClr val="E8B54D"/>
              </a:solidFill>
            </a:endParaRPr>
          </a:p>
          <a:p>
            <a:pPr marL="398462" lvl="1" indent="-342900">
              <a:tabLst>
                <a:tab pos="914400" algn="l"/>
                <a:tab pos="1200150" algn="l"/>
              </a:tabLst>
            </a:pPr>
            <a:r>
              <a:rPr lang="en-US" sz="2000" dirty="0">
                <a:solidFill>
                  <a:srgbClr val="E8B54D"/>
                </a:solidFill>
              </a:rPr>
              <a:t>Growers will not be required to collect their source’s license documents or their COA documentation.  </a:t>
            </a:r>
          </a:p>
          <a:p>
            <a:pPr marL="234950" lvl="1" indent="-179388">
              <a:tabLst>
                <a:tab pos="914400" algn="l"/>
                <a:tab pos="1200150" algn="l"/>
              </a:tabLst>
            </a:pPr>
            <a:endParaRPr lang="en-US" sz="1400" dirty="0">
              <a:solidFill>
                <a:srgbClr val="E8B54D"/>
              </a:solidFill>
            </a:endParaRPr>
          </a:p>
          <a:p>
            <a:pPr marL="234950" lvl="1" indent="-179388">
              <a:buNone/>
              <a:tabLst>
                <a:tab pos="401638" algn="l"/>
                <a:tab pos="1200150" algn="l"/>
              </a:tabLst>
            </a:pPr>
            <a:r>
              <a:rPr lang="en-US" sz="2000" dirty="0">
                <a:solidFill>
                  <a:srgbClr val="E8B54D"/>
                </a:solidFill>
              </a:rPr>
              <a:t>  		ADAI Hemp Program staff will collect the source’s required license documents.</a:t>
            </a:r>
          </a:p>
          <a:p>
            <a:pPr marL="234950" lvl="1" indent="-179388">
              <a:buNone/>
              <a:tabLst>
                <a:tab pos="914400" algn="l"/>
                <a:tab pos="1200150" algn="l"/>
              </a:tabLst>
            </a:pPr>
            <a:endParaRPr lang="en-US" sz="1400" dirty="0">
              <a:solidFill>
                <a:srgbClr val="E8B54D"/>
              </a:solidFill>
            </a:endParaRPr>
          </a:p>
          <a:p>
            <a:pPr marL="234950" lvl="1" indent="-179388">
              <a:buNone/>
              <a:tabLst>
                <a:tab pos="914400" algn="l"/>
                <a:tab pos="1200150" algn="l"/>
              </a:tabLst>
            </a:pPr>
            <a:r>
              <a:rPr lang="en-US" sz="2000" dirty="0">
                <a:solidFill>
                  <a:srgbClr val="E8B54D"/>
                </a:solidFill>
              </a:rPr>
              <a:t>		1) Direct Source and Broker Sources - </a:t>
            </a:r>
            <a:r>
              <a:rPr lang="en-US" i="1" dirty="0">
                <a:solidFill>
                  <a:srgbClr val="E8B54D"/>
                </a:solidFill>
              </a:rPr>
              <a:t>A direct source </a:t>
            </a:r>
            <a:r>
              <a:rPr lang="en-US" i="1" u="sng" dirty="0">
                <a:solidFill>
                  <a:srgbClr val="E8B54D"/>
                </a:solidFill>
              </a:rPr>
              <a:t>grows</a:t>
            </a:r>
            <a:r>
              <a:rPr lang="en-US" i="1" dirty="0">
                <a:solidFill>
                  <a:srgbClr val="E8B54D"/>
                </a:solidFill>
              </a:rPr>
              <a:t> seeds/plant; broker source </a:t>
            </a:r>
          </a:p>
          <a:p>
            <a:pPr marL="234950" lvl="1" indent="-179388">
              <a:buNone/>
              <a:tabLst>
                <a:tab pos="914400" algn="l"/>
                <a:tab pos="1200150" algn="l"/>
              </a:tabLst>
            </a:pPr>
            <a:r>
              <a:rPr lang="en-US" i="1" dirty="0">
                <a:solidFill>
                  <a:srgbClr val="E8B54D"/>
                </a:solidFill>
              </a:rPr>
              <a:t>			</a:t>
            </a:r>
            <a:r>
              <a:rPr lang="en-US" i="1" u="sng" dirty="0">
                <a:solidFill>
                  <a:srgbClr val="E8B54D"/>
                </a:solidFill>
              </a:rPr>
              <a:t>handles</a:t>
            </a:r>
            <a:r>
              <a:rPr lang="en-US" i="1" dirty="0">
                <a:solidFill>
                  <a:srgbClr val="E8B54D"/>
                </a:solidFill>
              </a:rPr>
              <a:t> seeds/plants that </a:t>
            </a:r>
            <a:r>
              <a:rPr lang="en-US" i="1" u="sng" dirty="0">
                <a:solidFill>
                  <a:srgbClr val="E8B54D"/>
                </a:solidFill>
              </a:rPr>
              <a:t>someone else grew</a:t>
            </a:r>
            <a:r>
              <a:rPr lang="en-US" i="1" dirty="0">
                <a:solidFill>
                  <a:srgbClr val="E8B54D"/>
                </a:solidFill>
              </a:rPr>
              <a:t>.  Ask your source which one they are.</a:t>
            </a:r>
            <a:endParaRPr lang="en-US" dirty="0">
              <a:solidFill>
                <a:srgbClr val="E8B54D"/>
              </a:solidFill>
            </a:endParaRPr>
          </a:p>
          <a:p>
            <a:pPr marL="234950" lvl="1" indent="-179388">
              <a:buNone/>
              <a:tabLst>
                <a:tab pos="914400" algn="l"/>
                <a:tab pos="1200150" algn="l"/>
              </a:tabLst>
            </a:pPr>
            <a:r>
              <a:rPr lang="en-US" sz="2000" dirty="0">
                <a:solidFill>
                  <a:srgbClr val="E8B54D"/>
                </a:solidFill>
              </a:rPr>
              <a:t>		2) In-state and Out-of-State </a:t>
            </a:r>
            <a:r>
              <a:rPr lang="en-US" i="1" dirty="0">
                <a:solidFill>
                  <a:srgbClr val="E8B54D"/>
                </a:solidFill>
              </a:rPr>
              <a:t>All sources are required to provide hemp licenses, seed 			registration/dealer permits, nursery grower permits.</a:t>
            </a:r>
          </a:p>
          <a:p>
            <a:pPr marL="234950" lvl="1" indent="-179388">
              <a:buNone/>
              <a:tabLst>
                <a:tab pos="914400" algn="l"/>
                <a:tab pos="1200150" algn="l"/>
              </a:tabLst>
            </a:pPr>
            <a:endParaRPr lang="en-US" sz="1400" dirty="0">
              <a:solidFill>
                <a:srgbClr val="E8B54D"/>
              </a:solidFill>
            </a:endParaRPr>
          </a:p>
          <a:p>
            <a:pPr marL="234950" lvl="1" indent="-179388">
              <a:buNone/>
              <a:tabLst>
                <a:tab pos="401638" algn="l"/>
                <a:tab pos="914400" algn="l"/>
                <a:tab pos="1200150" algn="l"/>
              </a:tabLst>
            </a:pPr>
            <a:r>
              <a:rPr lang="en-US" sz="2000" dirty="0">
                <a:solidFill>
                  <a:srgbClr val="E8B54D"/>
                </a:solidFill>
              </a:rPr>
              <a:t>  		The ADAI Food and Drug Lab staff reviews and verifies validity of all COA   </a:t>
            </a:r>
          </a:p>
          <a:p>
            <a:pPr marL="234950" lvl="1" indent="-179388">
              <a:buNone/>
              <a:tabLst>
                <a:tab pos="401638" algn="l"/>
                <a:tab pos="914400" algn="l"/>
                <a:tab pos="1200150" algn="l"/>
              </a:tabLst>
            </a:pPr>
            <a:r>
              <a:rPr lang="en-US" sz="2000" dirty="0">
                <a:solidFill>
                  <a:srgbClr val="E8B54D"/>
                </a:solidFill>
              </a:rPr>
              <a:t>  		documentation for each variety.</a:t>
            </a:r>
          </a:p>
          <a:p>
            <a:pPr marL="234950" lvl="1" indent="-179388">
              <a:buNone/>
              <a:tabLst>
                <a:tab pos="401638" algn="l"/>
                <a:tab pos="914400" algn="l"/>
                <a:tab pos="1200150" algn="l"/>
              </a:tabLst>
            </a:pPr>
            <a:r>
              <a:rPr lang="en-US" sz="1200" dirty="0">
                <a:solidFill>
                  <a:srgbClr val="E8B54D"/>
                </a:solidFill>
              </a:rPr>
              <a:t>   </a:t>
            </a:r>
          </a:p>
          <a:p>
            <a:pPr marL="234950" lvl="2" indent="-179388">
              <a:lnSpc>
                <a:spcPct val="120000"/>
              </a:lnSpc>
              <a:buNone/>
              <a:tabLst>
                <a:tab pos="401638" algn="l"/>
                <a:tab pos="914400" algn="l"/>
                <a:tab pos="1200150" algn="l"/>
              </a:tabLst>
            </a:pPr>
            <a:r>
              <a:rPr lang="en-US" sz="2000" dirty="0">
                <a:solidFill>
                  <a:srgbClr val="E8B54D"/>
                </a:solidFill>
              </a:rPr>
              <a:t>			1) Certificate of Analysis (COA) showing that the material grown from </a:t>
            </a:r>
          </a:p>
          <a:p>
            <a:pPr marL="234950" lvl="2" indent="-179388">
              <a:lnSpc>
                <a:spcPct val="120000"/>
              </a:lnSpc>
              <a:buNone/>
              <a:tabLst>
                <a:tab pos="401638" algn="l"/>
                <a:tab pos="914400" algn="l"/>
                <a:tab pos="1200150" algn="l"/>
              </a:tabLst>
            </a:pPr>
            <a:r>
              <a:rPr lang="en-US" sz="2000" dirty="0">
                <a:solidFill>
                  <a:srgbClr val="E8B54D"/>
                </a:solidFill>
              </a:rPr>
              <a:t>			     the seeds/propagules has no more than 0.3% THC.  </a:t>
            </a:r>
          </a:p>
          <a:p>
            <a:pPr marL="234950" lvl="2" indent="-179388">
              <a:lnSpc>
                <a:spcPct val="120000"/>
              </a:lnSpc>
              <a:buNone/>
              <a:tabLst>
                <a:tab pos="401638" algn="l"/>
                <a:tab pos="914400" algn="l"/>
                <a:tab pos="1200150" algn="l"/>
              </a:tabLst>
            </a:pPr>
            <a:r>
              <a:rPr lang="en-US" sz="2000" dirty="0">
                <a:solidFill>
                  <a:srgbClr val="E8B54D"/>
                </a:solidFill>
              </a:rPr>
              <a:t>			2) Linking documents back to original grower. (</a:t>
            </a:r>
            <a:r>
              <a:rPr lang="en-US" sz="2000" i="1" dirty="0">
                <a:solidFill>
                  <a:srgbClr val="E8B54D"/>
                </a:solidFill>
              </a:rPr>
              <a:t>Broker transactions)</a:t>
            </a:r>
            <a:endParaRPr lang="en-US" sz="2000" dirty="0">
              <a:solidFill>
                <a:srgbClr val="E8B54D"/>
              </a:solidFill>
            </a:endParaRPr>
          </a:p>
        </p:txBody>
      </p:sp>
    </p:spTree>
    <p:extLst>
      <p:ext uri="{BB962C8B-B14F-4D97-AF65-F5344CB8AC3E}">
        <p14:creationId xmlns:p14="http://schemas.microsoft.com/office/powerpoint/2010/main" val="3103041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0FD605-34D7-4D8B-94EE-14B2241DE507}"/>
              </a:ext>
            </a:extLst>
          </p:cNvPr>
          <p:cNvSpPr>
            <a:spLocks noGrp="1"/>
          </p:cNvSpPr>
          <p:nvPr>
            <p:ph idx="1"/>
          </p:nvPr>
        </p:nvSpPr>
        <p:spPr>
          <a:xfrm>
            <a:off x="570271" y="323385"/>
            <a:ext cx="10805652" cy="6155474"/>
          </a:xfrm>
        </p:spPr>
        <p:txBody>
          <a:bodyPr>
            <a:normAutofit fontScale="70000" lnSpcReduction="20000"/>
          </a:bodyPr>
          <a:lstStyle/>
          <a:p>
            <a:pPr marL="0" lvl="1" indent="0">
              <a:buNone/>
            </a:pPr>
            <a:r>
              <a:rPr lang="en-US" sz="2400" dirty="0">
                <a:solidFill>
                  <a:srgbClr val="FF6600"/>
                </a:solidFill>
              </a:rPr>
              <a:t>SEED/PROPAGULE ACQUISITION REQUIREMENTS continued</a:t>
            </a:r>
            <a:endParaRPr lang="en-US" sz="2400" b="1" dirty="0">
              <a:solidFill>
                <a:srgbClr val="E8B54D"/>
              </a:solidFill>
            </a:endParaRPr>
          </a:p>
          <a:p>
            <a:pPr lvl="1"/>
            <a:endParaRPr lang="en-US" sz="800" b="1" dirty="0">
              <a:solidFill>
                <a:srgbClr val="E8B54D"/>
              </a:solidFill>
            </a:endParaRPr>
          </a:p>
          <a:p>
            <a:pPr marL="398462" lvl="1" indent="-342900">
              <a:tabLst>
                <a:tab pos="914400" algn="l"/>
                <a:tab pos="1200150" algn="l"/>
              </a:tabLst>
            </a:pPr>
            <a:r>
              <a:rPr lang="en-US" sz="2100" u="sng" dirty="0">
                <a:solidFill>
                  <a:srgbClr val="E8B54D"/>
                </a:solidFill>
              </a:rPr>
              <a:t>University Hemp Material Acquisitions:</a:t>
            </a:r>
          </a:p>
          <a:p>
            <a:pPr marL="1090613" lvl="1" indent="-342900">
              <a:buFont typeface="+mj-lt"/>
              <a:buAutoNum type="arabicPeriod"/>
              <a:tabLst>
                <a:tab pos="914400" algn="l"/>
                <a:tab pos="1200150" algn="l"/>
              </a:tabLst>
            </a:pPr>
            <a:endParaRPr lang="en-US" sz="1100" dirty="0">
              <a:solidFill>
                <a:srgbClr val="E8B54D"/>
              </a:solidFill>
            </a:endParaRPr>
          </a:p>
          <a:p>
            <a:pPr marL="1090613" lvl="1" indent="-342900">
              <a:lnSpc>
                <a:spcPct val="120000"/>
              </a:lnSpc>
              <a:spcBef>
                <a:spcPts val="0"/>
              </a:spcBef>
              <a:spcAft>
                <a:spcPts val="0"/>
              </a:spcAft>
              <a:buFont typeface="+mj-lt"/>
              <a:buAutoNum type="arabicPeriod"/>
              <a:tabLst>
                <a:tab pos="914400" algn="l"/>
                <a:tab pos="1200150" algn="l"/>
              </a:tabLst>
            </a:pPr>
            <a:r>
              <a:rPr lang="en-US" sz="2100" dirty="0">
                <a:solidFill>
                  <a:srgbClr val="E8B54D"/>
                </a:solidFill>
              </a:rPr>
              <a:t>Transfer of hemp materials </a:t>
            </a:r>
            <a:r>
              <a:rPr lang="en-US" sz="2100" dirty="0">
                <a:solidFill>
                  <a:srgbClr val="C00000"/>
                </a:solidFill>
              </a:rPr>
              <a:t>between Universities </a:t>
            </a:r>
            <a:r>
              <a:rPr lang="en-US" sz="2100" dirty="0">
                <a:solidFill>
                  <a:srgbClr val="E8B54D"/>
                </a:solidFill>
              </a:rPr>
              <a:t>must include the Seed/Propagule Acquisition Request that lists one university as the licensee and lists the other university as the source. Complete the acquisition request to include the variety names, quantities, type of material, etc.</a:t>
            </a:r>
          </a:p>
          <a:p>
            <a:pPr marL="1090613" lvl="1" indent="-342900">
              <a:buFont typeface="+mj-lt"/>
              <a:buAutoNum type="arabicPeriod"/>
              <a:tabLst>
                <a:tab pos="914400" algn="l"/>
                <a:tab pos="1200150" algn="l"/>
              </a:tabLst>
            </a:pPr>
            <a:endParaRPr lang="en-US" sz="1200" dirty="0">
              <a:solidFill>
                <a:srgbClr val="E8B54D"/>
              </a:solidFill>
            </a:endParaRPr>
          </a:p>
          <a:p>
            <a:pPr marL="1371600" lvl="1" indent="-342900">
              <a:buFont typeface="+mj-lt"/>
              <a:buAutoNum type="alphaLcParenR"/>
              <a:tabLst>
                <a:tab pos="914400" algn="l"/>
                <a:tab pos="1200150" algn="l"/>
              </a:tabLst>
            </a:pPr>
            <a:r>
              <a:rPr lang="en-US" sz="2100" dirty="0">
                <a:solidFill>
                  <a:srgbClr val="E8B54D"/>
                </a:solidFill>
              </a:rPr>
              <a:t>These acquisition requests must be vetted through the ADAI lab just as any other acquisition request:</a:t>
            </a:r>
          </a:p>
          <a:p>
            <a:pPr marL="1371600" lvl="1" indent="-342900">
              <a:tabLst>
                <a:tab pos="914400" algn="l"/>
                <a:tab pos="1200150" algn="l"/>
              </a:tabLst>
            </a:pPr>
            <a:endParaRPr lang="en-US" sz="1200" dirty="0">
              <a:solidFill>
                <a:srgbClr val="E8B54D"/>
              </a:solidFill>
            </a:endParaRPr>
          </a:p>
          <a:p>
            <a:pPr marL="1662113" lvl="1" indent="-342900">
              <a:tabLst>
                <a:tab pos="914400" algn="l"/>
                <a:tab pos="1200150" algn="l"/>
              </a:tabLst>
            </a:pPr>
            <a:r>
              <a:rPr lang="en-US" sz="2100" dirty="0">
                <a:solidFill>
                  <a:srgbClr val="E8B54D"/>
                </a:solidFill>
              </a:rPr>
              <a:t>The source will be required to provide license documents from the state they are in.</a:t>
            </a:r>
          </a:p>
          <a:p>
            <a:pPr marL="1662113" lvl="1" indent="-342900">
              <a:tabLst>
                <a:tab pos="914400" algn="l"/>
                <a:tab pos="1200150" algn="l"/>
              </a:tabLst>
            </a:pPr>
            <a:r>
              <a:rPr lang="en-US" sz="2100" dirty="0">
                <a:solidFill>
                  <a:srgbClr val="E8B54D"/>
                </a:solidFill>
              </a:rPr>
              <a:t>The source will be required to provide COA documentation.</a:t>
            </a:r>
          </a:p>
          <a:p>
            <a:pPr marL="1662113" lvl="1" indent="-342900">
              <a:tabLst>
                <a:tab pos="914400" algn="l"/>
                <a:tab pos="1200150" algn="l"/>
              </a:tabLst>
            </a:pPr>
            <a:endParaRPr lang="en-US" sz="1200" dirty="0">
              <a:solidFill>
                <a:srgbClr val="E8B54D"/>
              </a:solidFill>
            </a:endParaRPr>
          </a:p>
          <a:p>
            <a:pPr marL="1090613" lvl="1" indent="-342900">
              <a:lnSpc>
                <a:spcPct val="120000"/>
              </a:lnSpc>
              <a:spcBef>
                <a:spcPts val="0"/>
              </a:spcBef>
              <a:spcAft>
                <a:spcPts val="0"/>
              </a:spcAft>
              <a:buNone/>
              <a:tabLst>
                <a:tab pos="1200150" algn="l"/>
              </a:tabLst>
            </a:pPr>
            <a:r>
              <a:rPr lang="en-US" sz="1900" dirty="0">
                <a:solidFill>
                  <a:schemeClr val="accent4">
                    <a:lumMod val="60000"/>
                    <a:lumOff val="40000"/>
                  </a:schemeClr>
                </a:solidFill>
              </a:rPr>
              <a:t>2.</a:t>
            </a:r>
            <a:r>
              <a:rPr lang="en-US" sz="1900" dirty="0">
                <a:solidFill>
                  <a:srgbClr val="E8B54D"/>
                </a:solidFill>
              </a:rPr>
              <a:t>	</a:t>
            </a:r>
            <a:r>
              <a:rPr lang="en-US" sz="2100" dirty="0">
                <a:solidFill>
                  <a:srgbClr val="E8B54D"/>
                </a:solidFill>
              </a:rPr>
              <a:t>Acquisition of hemp materials from a </a:t>
            </a:r>
            <a:r>
              <a:rPr lang="en-US" sz="2100" dirty="0">
                <a:solidFill>
                  <a:srgbClr val="C00000"/>
                </a:solidFill>
              </a:rPr>
              <a:t>licensed grower to a university </a:t>
            </a:r>
            <a:r>
              <a:rPr lang="en-US" sz="2100" dirty="0">
                <a:solidFill>
                  <a:srgbClr val="E8B54D"/>
                </a:solidFill>
              </a:rPr>
              <a:t>must include the Seed/Propagule Acquisition Request that lists the  university as the licensee and lists the licensed grower as the source. Complete the acquisition request to include the variety names, quantities, type, etc</a:t>
            </a:r>
            <a:r>
              <a:rPr lang="en-US" sz="1900" dirty="0">
                <a:solidFill>
                  <a:srgbClr val="E8B54D"/>
                </a:solidFill>
              </a:rPr>
              <a:t>.</a:t>
            </a:r>
          </a:p>
          <a:p>
            <a:pPr marL="1090613" lvl="1" indent="-342900">
              <a:buFont typeface="+mj-lt"/>
              <a:buAutoNum type="arabicParenR"/>
              <a:tabLst>
                <a:tab pos="914400" algn="l"/>
                <a:tab pos="1200150" algn="l"/>
              </a:tabLst>
            </a:pPr>
            <a:endParaRPr lang="en-US" sz="1200" dirty="0">
              <a:solidFill>
                <a:srgbClr val="E8B54D"/>
              </a:solidFill>
            </a:endParaRPr>
          </a:p>
          <a:p>
            <a:pPr marL="1371600" lvl="1" indent="-280988">
              <a:buFont typeface="+mj-lt"/>
              <a:buAutoNum type="alphaLcParenR"/>
              <a:tabLst>
                <a:tab pos="914400" algn="l"/>
                <a:tab pos="1200150" algn="l"/>
              </a:tabLst>
            </a:pPr>
            <a:r>
              <a:rPr lang="en-US" sz="2100" dirty="0">
                <a:solidFill>
                  <a:srgbClr val="E8B54D"/>
                </a:solidFill>
              </a:rPr>
              <a:t>These acquisition requests must be vetted through the ADAI lab just as any other acquisition request:</a:t>
            </a:r>
          </a:p>
          <a:p>
            <a:pPr marL="1371600" lvl="1" indent="-342900">
              <a:tabLst>
                <a:tab pos="914400" algn="l"/>
                <a:tab pos="1200150" algn="l"/>
              </a:tabLst>
            </a:pPr>
            <a:endParaRPr lang="en-US" sz="2100" dirty="0">
              <a:solidFill>
                <a:srgbClr val="E8B54D"/>
              </a:solidFill>
            </a:endParaRPr>
          </a:p>
          <a:p>
            <a:pPr marL="1662113" lvl="1" indent="-342900">
              <a:tabLst>
                <a:tab pos="914400" algn="l"/>
                <a:tab pos="1200150" algn="l"/>
              </a:tabLst>
            </a:pPr>
            <a:r>
              <a:rPr lang="en-US" sz="2100" dirty="0">
                <a:solidFill>
                  <a:srgbClr val="E8B54D"/>
                </a:solidFill>
              </a:rPr>
              <a:t>ADAI will have license documents, and should have COA documentation, for the licensed AL grower</a:t>
            </a:r>
          </a:p>
          <a:p>
            <a:pPr marL="1090613" lvl="1" indent="-342900">
              <a:buFont typeface="+mj-lt"/>
              <a:buAutoNum type="arabicPeriod"/>
              <a:tabLst>
                <a:tab pos="914400" algn="l"/>
                <a:tab pos="1200150" algn="l"/>
              </a:tabLst>
            </a:pPr>
            <a:endParaRPr lang="en-US" sz="1300" dirty="0">
              <a:solidFill>
                <a:srgbClr val="E8B54D"/>
              </a:solidFill>
            </a:endParaRPr>
          </a:p>
          <a:p>
            <a:pPr marL="404813" lvl="1" indent="-342900">
              <a:lnSpc>
                <a:spcPct val="120000"/>
              </a:lnSpc>
              <a:spcBef>
                <a:spcPts val="0"/>
              </a:spcBef>
              <a:spcAft>
                <a:spcPts val="0"/>
              </a:spcAft>
              <a:tabLst>
                <a:tab pos="914400" algn="l"/>
                <a:tab pos="1200150" algn="l"/>
              </a:tabLst>
            </a:pPr>
            <a:r>
              <a:rPr lang="en-US" sz="2300" dirty="0">
                <a:solidFill>
                  <a:srgbClr val="E8B54D"/>
                </a:solidFill>
              </a:rPr>
              <a:t>Any research agreement between a university with other licensed growers </a:t>
            </a:r>
            <a:r>
              <a:rPr lang="en-US" sz="2300" dirty="0">
                <a:solidFill>
                  <a:srgbClr val="C00000"/>
                </a:solidFill>
              </a:rPr>
              <a:t>must be included in the university’s research plan. </a:t>
            </a:r>
            <a:r>
              <a:rPr lang="en-US" sz="2300" dirty="0">
                <a:solidFill>
                  <a:srgbClr val="E8B54D"/>
                </a:solidFill>
              </a:rPr>
              <a:t>Those plans must include the licensed grower’s name/company name, license number, site information and the specifics of the research being conducted.  </a:t>
            </a:r>
          </a:p>
          <a:p>
            <a:pPr marL="404813" lvl="1" indent="-342900">
              <a:tabLst>
                <a:tab pos="914400" algn="l"/>
                <a:tab pos="1200150" algn="l"/>
              </a:tabLst>
            </a:pPr>
            <a:endParaRPr lang="en-US" sz="2300" dirty="0">
              <a:solidFill>
                <a:srgbClr val="C00000"/>
              </a:solidFill>
            </a:endParaRPr>
          </a:p>
          <a:p>
            <a:pPr marL="404813" lvl="1" indent="-342900">
              <a:tabLst>
                <a:tab pos="914400" algn="l"/>
                <a:tab pos="1200150" algn="l"/>
              </a:tabLst>
            </a:pPr>
            <a:r>
              <a:rPr lang="en-US" sz="2300" dirty="0">
                <a:solidFill>
                  <a:srgbClr val="E8B54D"/>
                </a:solidFill>
              </a:rPr>
              <a:t>If a university creates such agreements throughout the year, </a:t>
            </a:r>
            <a:r>
              <a:rPr lang="en-US" sz="2300" dirty="0">
                <a:solidFill>
                  <a:srgbClr val="C00000"/>
                </a:solidFill>
              </a:rPr>
              <a:t>updated research plans must be submitted to ADAI.</a:t>
            </a:r>
            <a:r>
              <a:rPr lang="en-US" sz="2300" dirty="0">
                <a:solidFill>
                  <a:srgbClr val="E8B54D"/>
                </a:solidFill>
              </a:rPr>
              <a:t> </a:t>
            </a:r>
          </a:p>
        </p:txBody>
      </p:sp>
    </p:spTree>
    <p:extLst>
      <p:ext uri="{BB962C8B-B14F-4D97-AF65-F5344CB8AC3E}">
        <p14:creationId xmlns:p14="http://schemas.microsoft.com/office/powerpoint/2010/main" val="3232046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A9C1BF-60CD-4E3C-99E9-25E0E77FCC53}"/>
              </a:ext>
            </a:extLst>
          </p:cNvPr>
          <p:cNvSpPr>
            <a:spLocks noGrp="1"/>
          </p:cNvSpPr>
          <p:nvPr>
            <p:ph idx="1"/>
          </p:nvPr>
        </p:nvSpPr>
        <p:spPr>
          <a:xfrm>
            <a:off x="156118" y="289932"/>
            <a:ext cx="11229278" cy="6291490"/>
          </a:xfrm>
        </p:spPr>
        <p:txBody>
          <a:bodyPr>
            <a:normAutofit lnSpcReduction="10000"/>
          </a:bodyPr>
          <a:lstStyle/>
          <a:p>
            <a:pPr marL="274320" lvl="1" indent="0">
              <a:buNone/>
            </a:pPr>
            <a:r>
              <a:rPr lang="en-US" sz="2400" dirty="0">
                <a:solidFill>
                  <a:srgbClr val="FF6600"/>
                </a:solidFill>
              </a:rPr>
              <a:t>SEED/PROPAGULE ACQUISITION REQUIREMENTS continued</a:t>
            </a:r>
            <a:endParaRPr lang="en-US" sz="2400" b="1" dirty="0">
              <a:solidFill>
                <a:srgbClr val="E8B54D"/>
              </a:solidFill>
            </a:endParaRPr>
          </a:p>
          <a:p>
            <a:pPr marL="547688" lvl="2" indent="0">
              <a:lnSpc>
                <a:spcPct val="120000"/>
              </a:lnSpc>
              <a:buNone/>
              <a:tabLst>
                <a:tab pos="1200150" algn="l"/>
              </a:tabLst>
            </a:pPr>
            <a:endParaRPr lang="en-US" sz="2000" b="1" dirty="0">
              <a:solidFill>
                <a:srgbClr val="E8B54D"/>
              </a:solidFill>
            </a:endParaRPr>
          </a:p>
          <a:p>
            <a:pPr lvl="1" indent="-166688"/>
            <a:r>
              <a:rPr lang="en-US" sz="2000" dirty="0">
                <a:solidFill>
                  <a:srgbClr val="E8B54D"/>
                </a:solidFill>
              </a:rPr>
              <a:t>ADAI Hemp Program staff will issue the acquisition approval emails to each grower/university.</a:t>
            </a:r>
          </a:p>
          <a:p>
            <a:pPr lvl="1" indent="-166688"/>
            <a:endParaRPr lang="en-US" sz="1050" dirty="0">
              <a:solidFill>
                <a:srgbClr val="E8B54D"/>
              </a:solidFill>
            </a:endParaRPr>
          </a:p>
          <a:p>
            <a:pPr lvl="1" indent="-166688"/>
            <a:r>
              <a:rPr lang="en-US" sz="2000" dirty="0">
                <a:solidFill>
                  <a:srgbClr val="E8B54D"/>
                </a:solidFill>
              </a:rPr>
              <a:t>One grower/university cannot purchase a variety from a source that has been approved for another grower/university. Each grower/university must submit acquisition requests and follow acquisition procedures.</a:t>
            </a:r>
            <a:endParaRPr lang="en-US" sz="2000" dirty="0">
              <a:solidFill>
                <a:schemeClr val="accent5"/>
              </a:solidFill>
            </a:endParaRPr>
          </a:p>
          <a:p>
            <a:pPr marL="457200" indent="-166688">
              <a:lnSpc>
                <a:spcPct val="120000"/>
              </a:lnSpc>
            </a:pPr>
            <a:r>
              <a:rPr lang="en-US" sz="2000" dirty="0">
                <a:solidFill>
                  <a:schemeClr val="accent5"/>
                </a:solidFill>
              </a:rPr>
              <a:t>You can request a pro forma invoice from your source before you make any purchase. </a:t>
            </a:r>
            <a:r>
              <a:rPr lang="en-US" sz="2000" i="1" dirty="0">
                <a:solidFill>
                  <a:srgbClr val="E8B54D"/>
                </a:solidFill>
              </a:rPr>
              <a:t>A </a:t>
            </a:r>
            <a:r>
              <a:rPr lang="en-US" sz="2000" b="1" i="1" dirty="0">
                <a:solidFill>
                  <a:srgbClr val="E8B54D"/>
                </a:solidFill>
              </a:rPr>
              <a:t>pro forma invoice</a:t>
            </a:r>
            <a:r>
              <a:rPr lang="en-US" sz="2000" i="1" dirty="0">
                <a:solidFill>
                  <a:srgbClr val="E8B54D"/>
                </a:solidFill>
              </a:rPr>
              <a:t> is a preliminary bill of sale </a:t>
            </a:r>
          </a:p>
          <a:p>
            <a:pPr marL="457200" indent="-166688">
              <a:lnSpc>
                <a:spcPct val="120000"/>
              </a:lnSpc>
            </a:pPr>
            <a:r>
              <a:rPr lang="en-US" sz="2000" dirty="0">
                <a:solidFill>
                  <a:schemeClr val="accent5"/>
                </a:solidFill>
              </a:rPr>
              <a:t>After </a:t>
            </a:r>
            <a:r>
              <a:rPr lang="en-US" sz="2000" dirty="0">
                <a:solidFill>
                  <a:srgbClr val="FF0000"/>
                </a:solidFill>
              </a:rPr>
              <a:t>receiving your hemp material</a:t>
            </a:r>
            <a:r>
              <a:rPr lang="en-US" sz="2000" dirty="0">
                <a:solidFill>
                  <a:schemeClr val="accent5"/>
                </a:solidFill>
              </a:rPr>
              <a:t>, you </a:t>
            </a:r>
            <a:r>
              <a:rPr lang="en-US" sz="2000" dirty="0">
                <a:solidFill>
                  <a:srgbClr val="C00000"/>
                </a:solidFill>
              </a:rPr>
              <a:t>must</a:t>
            </a:r>
            <a:r>
              <a:rPr lang="en-US" sz="2000" dirty="0">
                <a:solidFill>
                  <a:schemeClr val="accent5"/>
                </a:solidFill>
              </a:rPr>
              <a:t> upload both ordering </a:t>
            </a:r>
            <a:r>
              <a:rPr lang="en-US" sz="2000" u="sng" dirty="0">
                <a:solidFill>
                  <a:schemeClr val="accent5"/>
                </a:solidFill>
              </a:rPr>
              <a:t>AND</a:t>
            </a:r>
            <a:r>
              <a:rPr lang="en-US" sz="2000" dirty="0">
                <a:solidFill>
                  <a:schemeClr val="accent5"/>
                </a:solidFill>
              </a:rPr>
              <a:t> receiving documents. </a:t>
            </a:r>
          </a:p>
          <a:p>
            <a:pPr lvl="1" indent="-166688">
              <a:lnSpc>
                <a:spcPct val="120000"/>
              </a:lnSpc>
            </a:pPr>
            <a:r>
              <a:rPr lang="en-US" sz="2000" dirty="0">
                <a:solidFill>
                  <a:srgbClr val="FF0000"/>
                </a:solidFill>
              </a:rPr>
              <a:t>All documents should include, but not be limited to, the source and buyer information (</a:t>
            </a:r>
            <a:r>
              <a:rPr lang="en-US" dirty="0">
                <a:solidFill>
                  <a:srgbClr val="FF0000"/>
                </a:solidFill>
              </a:rPr>
              <a:t>i.e., contact name, company name, license #, address, phone number, etc.</a:t>
            </a:r>
            <a:r>
              <a:rPr lang="en-US" sz="2000" dirty="0">
                <a:solidFill>
                  <a:srgbClr val="FF0000"/>
                </a:solidFill>
              </a:rPr>
              <a:t>), variety names, amount of seed/number of plants purchased, type of material, date(s) of transaction.</a:t>
            </a:r>
          </a:p>
          <a:p>
            <a:pPr lvl="1" indent="-166688">
              <a:lnSpc>
                <a:spcPct val="120000"/>
              </a:lnSpc>
            </a:pPr>
            <a:r>
              <a:rPr lang="en-US" sz="2000" dirty="0">
                <a:solidFill>
                  <a:srgbClr val="FF0000"/>
                </a:solidFill>
              </a:rPr>
              <a:t>Each transaction must be documented and uploaded. </a:t>
            </a:r>
          </a:p>
          <a:p>
            <a:pPr lvl="1" indent="-166688">
              <a:lnSpc>
                <a:spcPct val="120000"/>
              </a:lnSpc>
            </a:pPr>
            <a:r>
              <a:rPr lang="en-US" sz="2000" dirty="0">
                <a:solidFill>
                  <a:srgbClr val="FF0000"/>
                </a:solidFill>
              </a:rPr>
              <a:t>What constitutes a new transaction?  </a:t>
            </a:r>
            <a:r>
              <a:rPr lang="en-US" sz="1800" i="1" dirty="0">
                <a:solidFill>
                  <a:srgbClr val="FF0000"/>
                </a:solidFill>
              </a:rPr>
              <a:t>New variety from same source;  or a new source; </a:t>
            </a:r>
            <a:endParaRPr lang="en-US" sz="2000" dirty="0">
              <a:solidFill>
                <a:srgbClr val="FF0000"/>
              </a:solidFill>
            </a:endParaRPr>
          </a:p>
          <a:p>
            <a:pPr lvl="1" indent="-166688">
              <a:lnSpc>
                <a:spcPct val="120000"/>
              </a:lnSpc>
            </a:pPr>
            <a:endParaRPr lang="en-US" sz="2000" dirty="0">
              <a:solidFill>
                <a:srgbClr val="FF0000"/>
              </a:solidFill>
            </a:endParaRPr>
          </a:p>
        </p:txBody>
      </p:sp>
    </p:spTree>
    <p:extLst>
      <p:ext uri="{BB962C8B-B14F-4D97-AF65-F5344CB8AC3E}">
        <p14:creationId xmlns:p14="http://schemas.microsoft.com/office/powerpoint/2010/main" val="2957651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40981-DD9C-4076-BDBF-A0C4BA6296ED}"/>
              </a:ext>
            </a:extLst>
          </p:cNvPr>
          <p:cNvSpPr>
            <a:spLocks noGrp="1"/>
          </p:cNvSpPr>
          <p:nvPr>
            <p:ph type="title"/>
          </p:nvPr>
        </p:nvSpPr>
        <p:spPr>
          <a:xfrm>
            <a:off x="325925" y="365760"/>
            <a:ext cx="10628587" cy="711602"/>
          </a:xfrm>
        </p:spPr>
        <p:txBody>
          <a:bodyPr>
            <a:normAutofit/>
          </a:bodyPr>
          <a:lstStyle/>
          <a:p>
            <a:pPr algn="ctr"/>
            <a:r>
              <a:rPr lang="en-US" sz="4000" dirty="0">
                <a:solidFill>
                  <a:srgbClr val="C00000"/>
                </a:solidFill>
              </a:rPr>
              <a:t>DOMESTIC &amp; INTERNATIONAL SEEDS</a:t>
            </a:r>
          </a:p>
        </p:txBody>
      </p:sp>
      <p:sp>
        <p:nvSpPr>
          <p:cNvPr id="4" name="Rectangle 3">
            <a:extLst>
              <a:ext uri="{FF2B5EF4-FFF2-40B4-BE49-F238E27FC236}">
                <a16:creationId xmlns:a16="http://schemas.microsoft.com/office/drawing/2014/main" id="{BBE3560C-6348-4366-83C6-9333BDAEE604}"/>
              </a:ext>
            </a:extLst>
          </p:cNvPr>
          <p:cNvSpPr/>
          <p:nvPr/>
        </p:nvSpPr>
        <p:spPr>
          <a:xfrm>
            <a:off x="697116" y="1149696"/>
            <a:ext cx="9741528" cy="6186309"/>
          </a:xfrm>
          <a:prstGeom prst="rect">
            <a:avLst/>
          </a:prstGeom>
        </p:spPr>
        <p:txBody>
          <a:bodyPr wrap="square">
            <a:spAutoFit/>
          </a:bodyPr>
          <a:lstStyle/>
          <a:p>
            <a:r>
              <a:rPr lang="en-US" dirty="0">
                <a:solidFill>
                  <a:srgbClr val="C00000"/>
                </a:solidFill>
              </a:rPr>
              <a:t>DOMESTIC SEEDS</a:t>
            </a:r>
            <a:r>
              <a:rPr lang="en-US" dirty="0">
                <a:solidFill>
                  <a:srgbClr val="E8B54D"/>
                </a:solidFill>
              </a:rPr>
              <a:t>:  At this time, most domestic seed varieties (seed varieties that have been grown and harvested in the US) are able to be submitted to ADAI for acquisition review/approval.</a:t>
            </a:r>
          </a:p>
          <a:p>
            <a:endParaRPr lang="en-US" dirty="0">
              <a:solidFill>
                <a:srgbClr val="E8B54D"/>
              </a:solidFill>
            </a:endParaRPr>
          </a:p>
          <a:p>
            <a:r>
              <a:rPr lang="en-US" cap="all" dirty="0">
                <a:solidFill>
                  <a:srgbClr val="C00000"/>
                </a:solidFill>
              </a:rPr>
              <a:t>One Variety of Concern</a:t>
            </a:r>
            <a:r>
              <a:rPr lang="en-US" dirty="0">
                <a:solidFill>
                  <a:srgbClr val="E8B54D"/>
                </a:solidFill>
              </a:rPr>
              <a:t>: Oregon Cherry  </a:t>
            </a:r>
            <a:r>
              <a:rPr lang="en-US" i="1" dirty="0">
                <a:solidFill>
                  <a:srgbClr val="E8B54D"/>
                </a:solidFill>
              </a:rPr>
              <a:t>This variety will not be approved</a:t>
            </a:r>
            <a:endParaRPr lang="en-US" dirty="0">
              <a:solidFill>
                <a:srgbClr val="E8B54D"/>
              </a:solidFill>
            </a:endParaRPr>
          </a:p>
          <a:p>
            <a:endParaRPr lang="en-US" dirty="0">
              <a:solidFill>
                <a:srgbClr val="E8B54D"/>
              </a:solidFill>
            </a:endParaRPr>
          </a:p>
          <a:p>
            <a:r>
              <a:rPr lang="en-US" dirty="0">
                <a:solidFill>
                  <a:srgbClr val="C00000"/>
                </a:solidFill>
              </a:rPr>
              <a:t>INTERNATIONAL SEEDS</a:t>
            </a:r>
            <a:r>
              <a:rPr lang="en-US" dirty="0">
                <a:solidFill>
                  <a:srgbClr val="E8B54D"/>
                </a:solidFill>
              </a:rPr>
              <a:t>:  ADAI established procedures for licensed Alabama hemp growers to directly acquire international seed varieties in March 2021.  Growers must obtain the two forms related to international seed acquisition via the website at </a:t>
            </a:r>
            <a:r>
              <a:rPr lang="en-US" dirty="0">
                <a:solidFill>
                  <a:srgbClr val="E8B54D"/>
                </a:solidFill>
                <a:hlinkClick r:id="rId2"/>
              </a:rPr>
              <a:t>https://agi.alabama.gov/hemp/wp-content/uploads/sites/11/2022/03/hemp_international-seed-acquisition-form-2022.pdf</a:t>
            </a:r>
            <a:r>
              <a:rPr lang="en-US" dirty="0">
                <a:solidFill>
                  <a:srgbClr val="E8B54D"/>
                </a:solidFill>
              </a:rPr>
              <a:t> on the “Resources” page under “Program Information.” Or, by requesting copies at </a:t>
            </a:r>
            <a:r>
              <a:rPr lang="en-US" dirty="0">
                <a:solidFill>
                  <a:srgbClr val="E8B54D"/>
                </a:solidFill>
                <a:hlinkClick r:id="rId3"/>
              </a:rPr>
              <a:t>ALHemp@agi.alabama.gov</a:t>
            </a:r>
            <a:r>
              <a:rPr lang="en-US" dirty="0">
                <a:solidFill>
                  <a:srgbClr val="E8B54D"/>
                </a:solidFill>
              </a:rPr>
              <a:t>. </a:t>
            </a:r>
          </a:p>
          <a:p>
            <a:endParaRPr lang="en-US" dirty="0">
              <a:solidFill>
                <a:srgbClr val="E8B54D"/>
              </a:solidFill>
            </a:endParaRPr>
          </a:p>
          <a:p>
            <a:r>
              <a:rPr lang="en-US" dirty="0">
                <a:solidFill>
                  <a:srgbClr val="E8B54D"/>
                </a:solidFill>
              </a:rPr>
              <a:t>The listed source will be required to submit licensing documents and Certificates of Analysis </a:t>
            </a:r>
            <a:r>
              <a:rPr lang="en-US" u="sng" dirty="0">
                <a:solidFill>
                  <a:srgbClr val="FF0000"/>
                </a:solidFill>
              </a:rPr>
              <a:t>in English</a:t>
            </a:r>
            <a:r>
              <a:rPr lang="en-US" dirty="0">
                <a:solidFill>
                  <a:srgbClr val="E8B54D"/>
                </a:solidFill>
              </a:rPr>
              <a:t> to ADAI.  Growers need to be prepared for some delays in ADAI obtaining all required source documents.  </a:t>
            </a:r>
          </a:p>
          <a:p>
            <a:endParaRPr lang="en-US" dirty="0">
              <a:solidFill>
                <a:srgbClr val="E8B54D"/>
              </a:solidFill>
            </a:endParaRPr>
          </a:p>
          <a:p>
            <a:r>
              <a:rPr lang="en-US" dirty="0">
                <a:solidFill>
                  <a:srgbClr val="E8B54D"/>
                </a:solidFill>
              </a:rPr>
              <a:t>NOTE: There are many delays on the source’s end due to not having all license documents in order prior to intended sales, or in having all COA documents and linking documents required by the AL Food and Drug Lab</a:t>
            </a:r>
          </a:p>
          <a:p>
            <a:endParaRPr lang="en-US" dirty="0">
              <a:solidFill>
                <a:srgbClr val="E8B54D"/>
              </a:solidFill>
            </a:endParaRPr>
          </a:p>
          <a:p>
            <a:endParaRPr lang="en-US" dirty="0">
              <a:solidFill>
                <a:srgbClr val="E8B54D"/>
              </a:solidFill>
            </a:endParaRPr>
          </a:p>
        </p:txBody>
      </p:sp>
    </p:spTree>
    <p:extLst>
      <p:ext uri="{BB962C8B-B14F-4D97-AF65-F5344CB8AC3E}">
        <p14:creationId xmlns:p14="http://schemas.microsoft.com/office/powerpoint/2010/main" val="164293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4737D-5B92-403C-B71F-11E97049B6E9}"/>
              </a:ext>
            </a:extLst>
          </p:cNvPr>
          <p:cNvSpPr>
            <a:spLocks noGrp="1"/>
          </p:cNvSpPr>
          <p:nvPr>
            <p:ph type="title"/>
          </p:nvPr>
        </p:nvSpPr>
        <p:spPr>
          <a:xfrm>
            <a:off x="1261872" y="293333"/>
            <a:ext cx="9503110" cy="892672"/>
          </a:xfrm>
        </p:spPr>
        <p:txBody>
          <a:bodyPr>
            <a:noAutofit/>
          </a:bodyPr>
          <a:lstStyle/>
          <a:p>
            <a:pPr algn="ctr"/>
            <a:r>
              <a:rPr lang="en-US" sz="2800" dirty="0">
                <a:solidFill>
                  <a:srgbClr val="FF6600"/>
                </a:solidFill>
              </a:rPr>
              <a:t>GROW PLAN REPORT</a:t>
            </a:r>
            <a:br>
              <a:rPr lang="en-US" sz="2800" dirty="0">
                <a:solidFill>
                  <a:srgbClr val="FF6600"/>
                </a:solidFill>
              </a:rPr>
            </a:br>
            <a:r>
              <a:rPr lang="en-US" sz="2800" dirty="0">
                <a:solidFill>
                  <a:srgbClr val="FF6600"/>
                </a:solidFill>
              </a:rPr>
              <a:t>AND PRODUCTION REPORTS</a:t>
            </a:r>
          </a:p>
        </p:txBody>
      </p:sp>
      <p:sp>
        <p:nvSpPr>
          <p:cNvPr id="3" name="Content Placeholder 2">
            <a:extLst>
              <a:ext uri="{FF2B5EF4-FFF2-40B4-BE49-F238E27FC236}">
                <a16:creationId xmlns:a16="http://schemas.microsoft.com/office/drawing/2014/main" id="{A4D3B5B1-E8C3-456B-810D-BD596F7E6859}"/>
              </a:ext>
            </a:extLst>
          </p:cNvPr>
          <p:cNvSpPr>
            <a:spLocks noGrp="1"/>
          </p:cNvSpPr>
          <p:nvPr>
            <p:ph idx="1"/>
          </p:nvPr>
        </p:nvSpPr>
        <p:spPr>
          <a:xfrm>
            <a:off x="534154" y="1258431"/>
            <a:ext cx="10474860" cy="5306235"/>
          </a:xfrm>
        </p:spPr>
        <p:txBody>
          <a:bodyPr>
            <a:normAutofit lnSpcReduction="10000"/>
          </a:bodyPr>
          <a:lstStyle/>
          <a:p>
            <a:r>
              <a:rPr lang="en-US" dirty="0">
                <a:solidFill>
                  <a:srgbClr val="E8B54D"/>
                </a:solidFill>
              </a:rPr>
              <a:t>You are required to submit an initial Grow Plan for </a:t>
            </a:r>
            <a:r>
              <a:rPr lang="en-US" dirty="0">
                <a:solidFill>
                  <a:srgbClr val="C00000"/>
                </a:solidFill>
              </a:rPr>
              <a:t>each</a:t>
            </a:r>
            <a:r>
              <a:rPr lang="en-US" dirty="0">
                <a:solidFill>
                  <a:srgbClr val="E8B54D"/>
                </a:solidFill>
              </a:rPr>
              <a:t> grow site, </a:t>
            </a:r>
            <a:r>
              <a:rPr lang="en-US" u="sng" dirty="0">
                <a:solidFill>
                  <a:srgbClr val="C00000"/>
                </a:solidFill>
              </a:rPr>
              <a:t>before planting</a:t>
            </a:r>
            <a:r>
              <a:rPr lang="en-US" dirty="0">
                <a:solidFill>
                  <a:srgbClr val="E8B54D"/>
                </a:solidFill>
              </a:rPr>
              <a:t>, that includes:</a:t>
            </a:r>
          </a:p>
          <a:p>
            <a:pPr marL="862013" indent="-404813"/>
            <a:r>
              <a:rPr lang="en-US" dirty="0">
                <a:solidFill>
                  <a:srgbClr val="E8B54D"/>
                </a:solidFill>
              </a:rPr>
              <a:t>Any changes to the original application information	</a:t>
            </a:r>
          </a:p>
          <a:p>
            <a:pPr marL="862013" indent="-404813"/>
            <a:r>
              <a:rPr lang="en-US" dirty="0">
                <a:solidFill>
                  <a:srgbClr val="E8B54D"/>
                </a:solidFill>
              </a:rPr>
              <a:t>Total number of acres to be planted</a:t>
            </a:r>
          </a:p>
          <a:p>
            <a:pPr marL="747713" indent="-290513"/>
            <a:r>
              <a:rPr lang="en-US" dirty="0">
                <a:solidFill>
                  <a:srgbClr val="E8B54D"/>
                </a:solidFill>
              </a:rPr>
              <a:t>	Total number of square feet to be planted</a:t>
            </a:r>
          </a:p>
          <a:p>
            <a:pPr marL="747713" indent="-290513"/>
            <a:r>
              <a:rPr lang="en-US" dirty="0">
                <a:solidFill>
                  <a:srgbClr val="E8B54D"/>
                </a:solidFill>
              </a:rPr>
              <a:t>	Name, quantity, and type of each variety to be planted</a:t>
            </a:r>
          </a:p>
          <a:p>
            <a:pPr marL="747713" indent="-290513"/>
            <a:r>
              <a:rPr lang="en-US" dirty="0">
                <a:solidFill>
                  <a:srgbClr val="E8B54D"/>
                </a:solidFill>
              </a:rPr>
              <a:t>  Estimated timeline for harvest</a:t>
            </a:r>
          </a:p>
          <a:p>
            <a:pPr marL="747713" indent="-290513"/>
            <a:r>
              <a:rPr lang="en-US" dirty="0">
                <a:solidFill>
                  <a:srgbClr val="E8B54D"/>
                </a:solidFill>
              </a:rPr>
              <a:t>  The location where material will be stored or sold</a:t>
            </a:r>
          </a:p>
          <a:p>
            <a:pPr marL="860425" indent="-398463"/>
            <a:r>
              <a:rPr lang="en-US" dirty="0">
                <a:solidFill>
                  <a:srgbClr val="E8B54D"/>
                </a:solidFill>
              </a:rPr>
              <a:t>As changes/additions occur to your plan, you </a:t>
            </a:r>
            <a:r>
              <a:rPr lang="en-US" u="sng" dirty="0">
                <a:solidFill>
                  <a:srgbClr val="E8B54D"/>
                </a:solidFill>
              </a:rPr>
              <a:t>must</a:t>
            </a:r>
            <a:r>
              <a:rPr lang="en-US" dirty="0">
                <a:solidFill>
                  <a:srgbClr val="E8B54D"/>
                </a:solidFill>
              </a:rPr>
              <a:t> submit an another Grow Plan reflecting those changes and/or additions. You are required to submit an updated Grow Plan each time there are changes and/or additions throughout the growing season.</a:t>
            </a:r>
          </a:p>
          <a:p>
            <a:pPr marL="171450" indent="-171450"/>
            <a:r>
              <a:rPr lang="en-US" dirty="0">
                <a:solidFill>
                  <a:srgbClr val="E8B54D"/>
                </a:solidFill>
              </a:rPr>
              <a:t>You are required to submit a Production Report </a:t>
            </a:r>
            <a:r>
              <a:rPr lang="en-US" dirty="0">
                <a:solidFill>
                  <a:srgbClr val="C00000"/>
                </a:solidFill>
              </a:rPr>
              <a:t>each</a:t>
            </a:r>
            <a:r>
              <a:rPr lang="en-US" dirty="0">
                <a:solidFill>
                  <a:srgbClr val="E8B54D"/>
                </a:solidFill>
              </a:rPr>
              <a:t> time you </a:t>
            </a:r>
            <a:r>
              <a:rPr lang="en-US" dirty="0">
                <a:solidFill>
                  <a:srgbClr val="C00000"/>
                </a:solidFill>
              </a:rPr>
              <a:t>plant at each site</a:t>
            </a:r>
            <a:r>
              <a:rPr lang="en-US" dirty="0">
                <a:solidFill>
                  <a:srgbClr val="E8B54D"/>
                </a:solidFill>
              </a:rPr>
              <a:t>.</a:t>
            </a:r>
          </a:p>
          <a:p>
            <a:pPr marL="796925" indent="-398463"/>
            <a:r>
              <a:rPr lang="en-US" dirty="0">
                <a:solidFill>
                  <a:srgbClr val="E8B54D"/>
                </a:solidFill>
              </a:rPr>
              <a:t>Site name &amp; GPS, planted acres or square feet, varieties planted, type of material planted, date planted, etc.</a:t>
            </a:r>
          </a:p>
          <a:p>
            <a:pPr marL="0" indent="0">
              <a:buNone/>
            </a:pPr>
            <a:endParaRPr lang="en-US" dirty="0"/>
          </a:p>
        </p:txBody>
      </p:sp>
    </p:spTree>
    <p:extLst>
      <p:ext uri="{BB962C8B-B14F-4D97-AF65-F5344CB8AC3E}">
        <p14:creationId xmlns:p14="http://schemas.microsoft.com/office/powerpoint/2010/main" val="205560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D29E4-1A66-47CC-813A-4DA91B06F791}"/>
              </a:ext>
            </a:extLst>
          </p:cNvPr>
          <p:cNvSpPr>
            <a:spLocks noGrp="1"/>
          </p:cNvSpPr>
          <p:nvPr>
            <p:ph type="title"/>
          </p:nvPr>
        </p:nvSpPr>
        <p:spPr>
          <a:xfrm>
            <a:off x="1261872" y="285009"/>
            <a:ext cx="8271427" cy="785707"/>
          </a:xfrm>
        </p:spPr>
        <p:txBody>
          <a:bodyPr/>
          <a:lstStyle/>
          <a:p>
            <a:pPr algn="ctr"/>
            <a:r>
              <a:rPr lang="en-US" dirty="0">
                <a:solidFill>
                  <a:srgbClr val="FF6600"/>
                </a:solidFill>
              </a:rPr>
              <a:t>Harvest/Destruction Form</a:t>
            </a:r>
          </a:p>
        </p:txBody>
      </p:sp>
      <p:sp>
        <p:nvSpPr>
          <p:cNvPr id="3" name="Content Placeholder 2">
            <a:extLst>
              <a:ext uri="{FF2B5EF4-FFF2-40B4-BE49-F238E27FC236}">
                <a16:creationId xmlns:a16="http://schemas.microsoft.com/office/drawing/2014/main" id="{E58BE0A7-6E3F-4F91-938A-F30EFFA8C6E9}"/>
              </a:ext>
            </a:extLst>
          </p:cNvPr>
          <p:cNvSpPr>
            <a:spLocks noGrp="1"/>
          </p:cNvSpPr>
          <p:nvPr>
            <p:ph idx="1"/>
          </p:nvPr>
        </p:nvSpPr>
        <p:spPr>
          <a:xfrm>
            <a:off x="1261872" y="1149790"/>
            <a:ext cx="8595360" cy="5218353"/>
          </a:xfrm>
        </p:spPr>
        <p:txBody>
          <a:bodyPr>
            <a:normAutofit fontScale="85000" lnSpcReduction="20000"/>
          </a:bodyPr>
          <a:lstStyle/>
          <a:p>
            <a:pPr>
              <a:lnSpc>
                <a:spcPct val="120000"/>
              </a:lnSpc>
            </a:pPr>
            <a:r>
              <a:rPr lang="en-US" sz="2400" dirty="0">
                <a:solidFill>
                  <a:schemeClr val="accent5"/>
                </a:solidFill>
              </a:rPr>
              <a:t>You </a:t>
            </a:r>
            <a:r>
              <a:rPr lang="en-US" sz="2400" dirty="0">
                <a:solidFill>
                  <a:srgbClr val="FF0000"/>
                </a:solidFill>
              </a:rPr>
              <a:t>must</a:t>
            </a:r>
            <a:r>
              <a:rPr lang="en-US" sz="2400" dirty="0">
                <a:solidFill>
                  <a:schemeClr val="accent5"/>
                </a:solidFill>
              </a:rPr>
              <a:t> notify ADAI 14 days before each harvest to allow inspectors time to schedule a day to sample. </a:t>
            </a:r>
          </a:p>
          <a:p>
            <a:pPr>
              <a:lnSpc>
                <a:spcPct val="120000"/>
              </a:lnSpc>
            </a:pPr>
            <a:r>
              <a:rPr lang="en-US" sz="2400" dirty="0">
                <a:solidFill>
                  <a:schemeClr val="accent5"/>
                </a:solidFill>
              </a:rPr>
              <a:t>You </a:t>
            </a:r>
            <a:r>
              <a:rPr lang="en-US" sz="2400" dirty="0">
                <a:solidFill>
                  <a:srgbClr val="C00000"/>
                </a:solidFill>
              </a:rPr>
              <a:t>must</a:t>
            </a:r>
            <a:r>
              <a:rPr lang="en-US" sz="2400" dirty="0">
                <a:solidFill>
                  <a:schemeClr val="accent5"/>
                </a:solidFill>
              </a:rPr>
              <a:t> have a Grow Site Planting Diagram present at inspection. </a:t>
            </a:r>
            <a:r>
              <a:rPr lang="en-US" sz="2400" i="1" dirty="0">
                <a:solidFill>
                  <a:schemeClr val="accent5"/>
                </a:solidFill>
              </a:rPr>
              <a:t>Inspectors are required to collect a copy.</a:t>
            </a:r>
            <a:endParaRPr lang="en-US" sz="2400" dirty="0">
              <a:solidFill>
                <a:schemeClr val="accent5"/>
              </a:solidFill>
            </a:endParaRPr>
          </a:p>
          <a:p>
            <a:pPr>
              <a:lnSpc>
                <a:spcPct val="120000"/>
              </a:lnSpc>
            </a:pPr>
            <a:r>
              <a:rPr lang="en-US" sz="2400" dirty="0">
                <a:solidFill>
                  <a:schemeClr val="accent5"/>
                </a:solidFill>
              </a:rPr>
              <a:t>Your up to 30-day window to harvest begins the day we sample. Harvest as whole plants! Take to licensed drying/storage site until ADAI notifies you of Release/Movement.</a:t>
            </a:r>
          </a:p>
          <a:p>
            <a:pPr>
              <a:lnSpc>
                <a:spcPct val="120000"/>
              </a:lnSpc>
            </a:pPr>
            <a:r>
              <a:rPr lang="en-US" sz="2400" dirty="0">
                <a:solidFill>
                  <a:schemeClr val="accent5"/>
                </a:solidFill>
              </a:rPr>
              <a:t>You </a:t>
            </a:r>
            <a:r>
              <a:rPr lang="en-US" sz="2400" dirty="0">
                <a:solidFill>
                  <a:srgbClr val="FF0000"/>
                </a:solidFill>
              </a:rPr>
              <a:t>must</a:t>
            </a:r>
            <a:r>
              <a:rPr lang="en-US" sz="2400" dirty="0">
                <a:solidFill>
                  <a:schemeClr val="accent5"/>
                </a:solidFill>
              </a:rPr>
              <a:t> notify ADAI 14 days before any destruction to allow inspectors time to schedule a day to sample/witness the materials to be destroyed. ADAI must witness the destruction.  (You are allowed to compost rogue males, skips, etc., </a:t>
            </a:r>
            <a:r>
              <a:rPr lang="en-US" sz="2400" i="1" dirty="0">
                <a:solidFill>
                  <a:srgbClr val="FF0000"/>
                </a:solidFill>
              </a:rPr>
              <a:t>however, document the losses</a:t>
            </a:r>
            <a:r>
              <a:rPr lang="en-US" sz="2400" dirty="0">
                <a:solidFill>
                  <a:schemeClr val="accent5"/>
                </a:solidFill>
              </a:rPr>
              <a:t>.)</a:t>
            </a:r>
          </a:p>
          <a:p>
            <a:pPr>
              <a:lnSpc>
                <a:spcPct val="120000"/>
              </a:lnSpc>
            </a:pPr>
            <a:r>
              <a:rPr lang="en-US" sz="2400" dirty="0">
                <a:solidFill>
                  <a:schemeClr val="accent5"/>
                </a:solidFill>
              </a:rPr>
              <a:t>You </a:t>
            </a:r>
            <a:r>
              <a:rPr lang="en-US" sz="2400" dirty="0">
                <a:solidFill>
                  <a:srgbClr val="C00000"/>
                </a:solidFill>
              </a:rPr>
              <a:t>MAY NOT </a:t>
            </a:r>
            <a:r>
              <a:rPr lang="en-US" sz="2400" dirty="0">
                <a:solidFill>
                  <a:schemeClr val="accent5"/>
                </a:solidFill>
              </a:rPr>
              <a:t>sell or move your harvested material to a processor until after you receive your Release/Movement form and the final lab analysis results from ADAI.</a:t>
            </a:r>
          </a:p>
        </p:txBody>
      </p:sp>
    </p:spTree>
    <p:extLst>
      <p:ext uri="{BB962C8B-B14F-4D97-AF65-F5344CB8AC3E}">
        <p14:creationId xmlns:p14="http://schemas.microsoft.com/office/powerpoint/2010/main" val="3583317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8B9F45-DC21-4193-961A-E274FAA596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5118" y="836311"/>
            <a:ext cx="8986652" cy="5760926"/>
          </a:xfrm>
        </p:spPr>
      </p:pic>
      <p:sp>
        <p:nvSpPr>
          <p:cNvPr id="2" name="TextBox 1">
            <a:extLst>
              <a:ext uri="{FF2B5EF4-FFF2-40B4-BE49-F238E27FC236}">
                <a16:creationId xmlns:a16="http://schemas.microsoft.com/office/drawing/2014/main" id="{7AC32D64-DAC8-4B0B-9CF2-62E8E92ED8E9}"/>
              </a:ext>
            </a:extLst>
          </p:cNvPr>
          <p:cNvSpPr txBox="1"/>
          <p:nvPr/>
        </p:nvSpPr>
        <p:spPr>
          <a:xfrm>
            <a:off x="1631372" y="260763"/>
            <a:ext cx="8654143" cy="461665"/>
          </a:xfrm>
          <a:prstGeom prst="rect">
            <a:avLst/>
          </a:prstGeom>
          <a:noFill/>
        </p:spPr>
        <p:txBody>
          <a:bodyPr wrap="square" rtlCol="0">
            <a:spAutoFit/>
          </a:bodyPr>
          <a:lstStyle/>
          <a:p>
            <a:pPr algn="ctr"/>
            <a:r>
              <a:rPr lang="en-US" sz="2400" dirty="0">
                <a:solidFill>
                  <a:srgbClr val="C00000"/>
                </a:solidFill>
              </a:rPr>
              <a:t>EXAMPLE OF A GROW SITE PLANTING DIAGRAM </a:t>
            </a:r>
          </a:p>
        </p:txBody>
      </p:sp>
    </p:spTree>
    <p:extLst>
      <p:ext uri="{BB962C8B-B14F-4D97-AF65-F5344CB8AC3E}">
        <p14:creationId xmlns:p14="http://schemas.microsoft.com/office/powerpoint/2010/main" val="3575298466"/>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TM03457515[[fn=View]]</Template>
  <TotalTime>6529</TotalTime>
  <Words>1959</Words>
  <Application>Microsoft Office PowerPoint</Application>
  <PresentationFormat>Widescreen</PresentationFormat>
  <Paragraphs>142</Paragraphs>
  <Slides>15</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Schoolbook</vt:lpstr>
      <vt:lpstr>Wingdings 2</vt:lpstr>
      <vt:lpstr>View</vt:lpstr>
      <vt:lpstr> Hemp Material Acquisition Process</vt:lpstr>
      <vt:lpstr>SEED/PROPAGULE ACQUISITION REQUIREMENTS</vt:lpstr>
      <vt:lpstr>PowerPoint Presentation</vt:lpstr>
      <vt:lpstr>PowerPoint Presentation</vt:lpstr>
      <vt:lpstr>PowerPoint Presentation</vt:lpstr>
      <vt:lpstr>DOMESTIC &amp; INTERNATIONAL SEEDS</vt:lpstr>
      <vt:lpstr>GROW PLAN REPORT AND PRODUCTION REPORTS</vt:lpstr>
      <vt:lpstr>Harvest/Destruction Form</vt:lpstr>
      <vt:lpstr>PowerPoint Presentation</vt:lpstr>
      <vt:lpstr>Sampling and THC Testing</vt:lpstr>
      <vt:lpstr>POST-HARVEST REPORT FORM Year End Report</vt:lpstr>
      <vt:lpstr>Communication</vt:lpstr>
      <vt:lpstr>When you have Questions….</vt:lpstr>
      <vt:lpstr>At Your Own Risk</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Hemp Kick-Off</dc:title>
  <dc:creator>Harden, Christel</dc:creator>
  <cp:lastModifiedBy>Ellis, Gail</cp:lastModifiedBy>
  <cp:revision>121</cp:revision>
  <cp:lastPrinted>2021-03-24T21:14:57Z</cp:lastPrinted>
  <dcterms:created xsi:type="dcterms:W3CDTF">2019-03-29T20:26:10Z</dcterms:created>
  <dcterms:modified xsi:type="dcterms:W3CDTF">2023-05-03T17:24:57Z</dcterms:modified>
</cp:coreProperties>
</file>