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4"/>
  </p:notesMasterIdLst>
  <p:sldIdLst>
    <p:sldId id="285" r:id="rId5"/>
    <p:sldId id="309" r:id="rId6"/>
    <p:sldId id="314" r:id="rId7"/>
    <p:sldId id="315" r:id="rId8"/>
    <p:sldId id="316" r:id="rId9"/>
    <p:sldId id="317" r:id="rId10"/>
    <p:sldId id="300" r:id="rId11"/>
    <p:sldId id="299" r:id="rId12"/>
    <p:sldId id="30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A84CFB-A3AD-44FC-9F76-7FCB321AF9D4}" v="1" dt="2022-09-30T11:50:57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8763" autoAdjust="0"/>
  </p:normalViewPr>
  <p:slideViewPr>
    <p:cSldViewPr>
      <p:cViewPr varScale="1">
        <p:scale>
          <a:sx n="84" d="100"/>
          <a:sy n="84" d="100"/>
        </p:scale>
        <p:origin x="8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298A3-BDF4-487E-93AA-1A2EA64CD21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059BF-F4AF-465B-AA1E-C1B2968D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0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059BF-F4AF-465B-AA1E-C1B2968D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3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059BF-F4AF-465B-AA1E-C1B2968D0B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059BF-F4AF-465B-AA1E-C1B2968D0B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9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059BF-F4AF-465B-AA1E-C1B2968D0B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39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059BF-F4AF-465B-AA1E-C1B2968D0B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7" y="2857502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5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5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3045738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2737248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" y="2756648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1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801417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  <a:prstGeom prst="rect">
            <a:avLst/>
          </a:prstGeom>
        </p:spPr>
        <p:txBody>
          <a:bodyPr/>
          <a:lstStyle/>
          <a:p>
            <a:fld id="{CA246802-1D85-44F8-9AE1-9CDD7978DF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91" y="4157285"/>
            <a:ext cx="2368154" cy="880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/>
          <a:lstStyle/>
          <a:p>
            <a:fld id="{CA246802-1D85-44F8-9AE1-9CDD7978DF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/>
          <a:lstStyle/>
          <a:p>
            <a:fld id="{7B0B6DCB-66F3-421C-B4B6-354C636DF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8001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168"/>
            <a:ext cx="8229600" cy="324383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/>
          <a:lstStyle/>
          <a:p>
            <a:fld id="{CA246802-1D85-44F8-9AE1-9CDD7978DF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/>
          <a:lstStyle/>
          <a:p>
            <a:fld id="{7B0B6DCB-66F3-421C-B4B6-354C636DF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30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9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rtlCol="0"/>
          <a:lstStyle/>
          <a:p>
            <a:fld id="{CA246802-1D85-44F8-9AE1-9CDD7978DF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rtlCol="0"/>
          <a:lstStyle/>
          <a:p>
            <a:fld id="{7B0B6DCB-66F3-421C-B4B6-354C636DFF5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  <a:prstGeom prst="rect">
            <a:avLst/>
          </a:prstGeom>
        </p:spPr>
        <p:txBody>
          <a:bodyPr/>
          <a:lstStyle/>
          <a:p>
            <a:fld id="{CA246802-1D85-44F8-9AE1-9CDD7978DF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/>
          <a:lstStyle/>
          <a:p>
            <a:fld id="{7B0B6DCB-66F3-421C-B4B6-354C636DF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/>
          <a:lstStyle/>
          <a:p>
            <a:fld id="{CA246802-1D85-44F8-9AE1-9CDD7978DF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/>
          <a:lstStyle/>
          <a:p>
            <a:fld id="{7B0B6DCB-66F3-421C-B4B6-354C636DF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/>
          <a:lstStyle/>
          <a:p>
            <a:fld id="{CA246802-1D85-44F8-9AE1-9CDD7978DF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/>
          <a:lstStyle/>
          <a:p>
            <a:fld id="{7B0B6DCB-66F3-421C-B4B6-354C636DF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7" y="831872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2455733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/>
          <a:lstStyle/>
          <a:p>
            <a:fld id="{CA246802-1D85-44F8-9AE1-9CDD7978DF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/>
          <a:lstStyle/>
          <a:p>
            <a:fld id="{7B0B6DCB-66F3-421C-B4B6-354C636DF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/>
          <a:lstStyle/>
          <a:p>
            <a:fld id="{CA246802-1D85-44F8-9AE1-9CDD7978DF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/>
          <a:lstStyle/>
          <a:p>
            <a:fld id="{7B0B6DCB-66F3-421C-B4B6-354C636DF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275116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1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5" y="231209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7" y="270186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5" y="330087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1502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1502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1502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1502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538118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367936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02" y="4171952"/>
            <a:ext cx="2353703" cy="8748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438086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arah.fowler@nasda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NASDA &amp; NASDA Public Engagement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Sarah Grace Fowler</a:t>
            </a:r>
          </a:p>
          <a:p>
            <a:r>
              <a:rPr lang="en-US" dirty="0"/>
              <a:t>Director,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27673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001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438086"/>
                </a:solidFill>
              </a:rPr>
              <a:t>About NASDA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243834"/>
          </a:xfrm>
        </p:spPr>
        <p:txBody>
          <a:bodyPr>
            <a:normAutofit/>
          </a:bodyPr>
          <a:lstStyle/>
          <a:p>
            <a:pPr lvl="1"/>
            <a:r>
              <a:rPr lang="en-US" b="0" i="0" dirty="0">
                <a:solidFill>
                  <a:srgbClr val="54565A"/>
                </a:solidFill>
                <a:effectLst/>
                <a:latin typeface="Montserrat" panose="00000500000000000000" pitchFamily="2" charset="0"/>
              </a:rPr>
              <a:t>NASDA enhances American food and agricultural communities through policy, partnerships</a:t>
            </a:r>
            <a:endParaRPr lang="en-US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1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8118"/>
            <a:ext cx="8229600" cy="800100"/>
          </a:xfrm>
        </p:spPr>
        <p:txBody>
          <a:bodyPr anchor="ctr">
            <a:normAutofit/>
          </a:bodyPr>
          <a:lstStyle/>
          <a:p>
            <a:r>
              <a:rPr lang="en-US" dirty="0"/>
              <a:t>Policy Updates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4588" y="1338218"/>
            <a:ext cx="3075812" cy="3394472"/>
          </a:xfrm>
        </p:spPr>
        <p:txBody>
          <a:bodyPr>
            <a:normAutofit/>
          </a:bodyPr>
          <a:lstStyle/>
          <a:p>
            <a:r>
              <a:rPr lang="en-US" sz="2200" dirty="0"/>
              <a:t>Annual Meeting</a:t>
            </a:r>
          </a:p>
          <a:p>
            <a:r>
              <a:rPr lang="en-US" sz="2100" dirty="0">
                <a:solidFill>
                  <a:schemeClr val="tx1"/>
                </a:solidFill>
              </a:rPr>
              <a:t>2023 Farm Bill</a:t>
            </a:r>
          </a:p>
          <a:p>
            <a:pPr lvl="1"/>
            <a:r>
              <a:rPr lang="en-US" sz="2100" dirty="0"/>
              <a:t>Farm Bill priorities &amp; one pager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C36278C-1871-76C9-7138-C7293D774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454681"/>
            <a:ext cx="5895212" cy="3669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55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8534400" cy="800100"/>
          </a:xfrm>
        </p:spPr>
        <p:txBody>
          <a:bodyPr>
            <a:noAutofit/>
          </a:bodyPr>
          <a:lstStyle/>
          <a:p>
            <a:r>
              <a:rPr lang="en-US" sz="2800" dirty="0"/>
              <a:t>NASDA Communications &amp; Public Engagement Goals</a:t>
            </a:r>
            <a:endParaRPr lang="en-US" sz="2800" dirty="0">
              <a:solidFill>
                <a:srgbClr val="43808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24383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Goal: </a:t>
            </a:r>
            <a:r>
              <a:rPr lang="en-US" sz="2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Expand the reach of </a:t>
            </a:r>
            <a:r>
              <a:rPr lang="en-US" sz="2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NASDA’s </a:t>
            </a:r>
            <a:r>
              <a:rPr lang="en-US" sz="2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influence and shine a positive light on the important work done by state departments of agriculture on behalf of consumers. </a:t>
            </a:r>
          </a:p>
          <a:p>
            <a:pPr lvl="1"/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</a:t>
            </a: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ports NASDA strategic plan developed by NASDA members</a:t>
            </a:r>
            <a:b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Plan Update</a:t>
            </a:r>
          </a:p>
          <a:p>
            <a:pPr lvl="1"/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Doubled social media engagement</a:t>
            </a:r>
          </a:p>
          <a:p>
            <a:pPr lvl="1"/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news media reach by 27%</a:t>
            </a:r>
          </a:p>
          <a:p>
            <a:pPr marL="411480" lvl="1" indent="0">
              <a:buNone/>
            </a:pPr>
            <a:endParaRPr lang="en-US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7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49155A3-1F2B-2ED8-466F-19BC6612F67A}"/>
              </a:ext>
            </a:extLst>
          </p:cNvPr>
          <p:cNvSpPr/>
          <p:nvPr/>
        </p:nvSpPr>
        <p:spPr>
          <a:xfrm>
            <a:off x="5791200" y="3790950"/>
            <a:ext cx="3124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8534400" cy="8001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438086"/>
                </a:solidFill>
              </a:rPr>
              <a:t>Thank you!</a:t>
            </a:r>
          </a:p>
        </p:txBody>
      </p:sp>
      <p:pic>
        <p:nvPicPr>
          <p:cNvPr id="11" name="Picture 10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1D20F51-43BB-2EE7-EC91-0CA366784C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38250"/>
            <a:ext cx="3202812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7647FD-DFFA-0F98-DCDE-3F102C35C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204" y="479879"/>
            <a:ext cx="2024995" cy="452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686F54-FF3D-7A48-B9CF-6361F10EF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766" y="479879"/>
            <a:ext cx="2630111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picture containing text, screenshot, people, document&#10;&#10;Description automatically generated">
            <a:extLst>
              <a:ext uri="{FF2B5EF4-FFF2-40B4-BE49-F238E27FC236}">
                <a16:creationId xmlns:a16="http://schemas.microsoft.com/office/drawing/2014/main" id="{7039996F-2868-B64E-3AE0-12ED635DA6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06">
            <a:off x="4928654" y="2606694"/>
            <a:ext cx="1670861" cy="2342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9D8B28B-650E-6F84-D217-3868E9D9F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2" y="2998563"/>
            <a:ext cx="3532545" cy="1813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01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2286000" cy="800100"/>
          </a:xfrm>
        </p:spPr>
        <p:txBody>
          <a:bodyPr>
            <a:noAutofit/>
          </a:bodyPr>
          <a:lstStyle/>
          <a:p>
            <a:r>
              <a:rPr lang="en-US" sz="3200" dirty="0"/>
              <a:t>New NASDA.org</a:t>
            </a:r>
            <a:endParaRPr lang="en-US" sz="3200" dirty="0">
              <a:solidFill>
                <a:srgbClr val="438086"/>
              </a:solidFill>
            </a:endParaRPr>
          </a:p>
        </p:txBody>
      </p:sp>
      <p:pic>
        <p:nvPicPr>
          <p:cNvPr id="11" name="Content Placeholder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8C145CB-6F72-9830-BE09-75D8E75AF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66656"/>
            <a:ext cx="2514600" cy="4600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Chart, treemap chart&#10;&#10;Description automatically generated">
            <a:extLst>
              <a:ext uri="{FF2B5EF4-FFF2-40B4-BE49-F238E27FC236}">
                <a16:creationId xmlns:a16="http://schemas.microsoft.com/office/drawing/2014/main" id="{0E097252-6AB3-97B2-50B0-B62D1D96E0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"/>
            <a:ext cx="3332827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13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ECA95-C122-4075-B6D3-2CBBEEE0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Q4 Topic – Trade</a:t>
            </a:r>
            <a:br>
              <a:rPr lang="en-US" dirty="0"/>
            </a:br>
            <a:r>
              <a:rPr lang="en-US" sz="2400" dirty="0"/>
              <a:t>Oct-Dec 2022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D16AD-C6F7-42F5-B548-F6F428AAD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504950"/>
            <a:ext cx="4038600" cy="1341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Purpose/Goal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Demonstrate expertise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Awareness/education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Influence policy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7D419-8F69-4CCF-8299-3AE773E9F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504950"/>
            <a:ext cx="4038600" cy="21479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Audiences</a:t>
            </a:r>
          </a:p>
          <a:p>
            <a:pPr marL="566928" indent="-4572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Trade and food focused organizations &amp; businesses</a:t>
            </a:r>
          </a:p>
          <a:p>
            <a:pPr marL="566928" indent="-4572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Policymakers (urban and rural)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3723C-15D0-47FB-A30F-D2A3497A9328}"/>
              </a:ext>
            </a:extLst>
          </p:cNvPr>
          <p:cNvSpPr/>
          <p:nvPr/>
        </p:nvSpPr>
        <p:spPr>
          <a:xfrm>
            <a:off x="6096000" y="3993243"/>
            <a:ext cx="2743200" cy="112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62FE7-6D16-4D05-922D-272995B317CD}"/>
              </a:ext>
            </a:extLst>
          </p:cNvPr>
          <p:cNvSpPr txBox="1"/>
          <p:nvPr/>
        </p:nvSpPr>
        <p:spPr>
          <a:xfrm>
            <a:off x="533400" y="3254579"/>
            <a:ext cx="7619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Lead Tactic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Blog &amp; Newsletter feature series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Miami Tradeshow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UK Emerging Markets Trip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Tri-National Agricultural Accord</a:t>
            </a:r>
          </a:p>
        </p:txBody>
      </p:sp>
    </p:spTree>
    <p:extLst>
      <p:ext uri="{BB962C8B-B14F-4D97-AF65-F5344CB8AC3E}">
        <p14:creationId xmlns:p14="http://schemas.microsoft.com/office/powerpoint/2010/main" val="171512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38086"/>
                </a:solidFill>
              </a:rPr>
              <a:t>Ending thoughts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58A015-C2B4-449C-AF6E-BA1F3FCDFBAE}"/>
              </a:ext>
            </a:extLst>
          </p:cNvPr>
          <p:cNvSpPr/>
          <p:nvPr/>
        </p:nvSpPr>
        <p:spPr>
          <a:xfrm>
            <a:off x="6248400" y="4019550"/>
            <a:ext cx="2667000" cy="112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168"/>
            <a:ext cx="8229600" cy="3437382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Public engagement fuels </a:t>
            </a: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our </a:t>
            </a:r>
            <a:r>
              <a:rPr lang="en-US" sz="24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policy advocacy </a:t>
            </a: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which </a:t>
            </a:r>
            <a:r>
              <a:rPr lang="en-US" sz="24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serves your states</a:t>
            </a: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b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endParaRPr lang="en-US" sz="24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Let’s stay connected!</a:t>
            </a: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Telling stories about the impact of state agriculture departments across the nation depends on our teamwork.</a:t>
            </a:r>
            <a:b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b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How else can NASDA be supporting your communications efforts?</a:t>
            </a:r>
            <a:endParaRPr lang="en-US" sz="24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6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38086"/>
                </a:solidFill>
              </a:rPr>
              <a:t>Contact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168"/>
            <a:ext cx="8229600" cy="3437382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Sarah Grace Fowler</a:t>
            </a:r>
            <a:br>
              <a:rPr 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Director, Communications</a:t>
            </a:r>
            <a:br>
              <a:rPr 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National Association of State Departments of Agriculture</a:t>
            </a:r>
            <a:br>
              <a:rPr 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2"/>
              </a:rPr>
              <a:t>sarah.fowler@nasda.org</a:t>
            </a:r>
            <a:br>
              <a:rPr 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571-447-5398</a:t>
            </a:r>
            <a:endParaRPr lang="en-US" sz="24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58A015-C2B4-449C-AF6E-BA1F3FCDFBAE}"/>
              </a:ext>
            </a:extLst>
          </p:cNvPr>
          <p:cNvSpPr/>
          <p:nvPr/>
        </p:nvSpPr>
        <p:spPr>
          <a:xfrm>
            <a:off x="6172200" y="4019550"/>
            <a:ext cx="2743200" cy="112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01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SDA PowerPoint Template 1_widescreen16_9">
  <a:themeElements>
    <a:clrScheme name="Custom 1">
      <a:dk1>
        <a:sysClr val="windowText" lastClr="000000"/>
      </a:dk1>
      <a:lt1>
        <a:sysClr val="window" lastClr="FFFFFF"/>
      </a:lt1>
      <a:dk2>
        <a:srgbClr val="C8D252"/>
      </a:dk2>
      <a:lt2>
        <a:srgbClr val="DEDEDE"/>
      </a:lt2>
      <a:accent1>
        <a:srgbClr val="6C9C9C"/>
      </a:accent1>
      <a:accent2>
        <a:srgbClr val="6C9C9C"/>
      </a:accent2>
      <a:accent3>
        <a:srgbClr val="F6C63A"/>
      </a:accent3>
      <a:accent4>
        <a:srgbClr val="C4652D"/>
      </a:accent4>
      <a:accent5>
        <a:srgbClr val="8B5D3D"/>
      </a:accent5>
      <a:accent6>
        <a:srgbClr val="5C92B5"/>
      </a:accent6>
      <a:hlink>
        <a:srgbClr val="6C9C9C"/>
      </a:hlink>
      <a:folHlink>
        <a:srgbClr val="C9D253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DA PowerPoint Template 1_widescreen16_9" id="{916957A8-F488-4775-B04A-B27CCBB8C63D}" vid="{95D52F61-7594-4058-B48F-9804F3C962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9DE1DBA9A7E4898FE5E27C12FA343" ma:contentTypeVersion="16" ma:contentTypeDescription="Create a new document." ma:contentTypeScope="" ma:versionID="a87ba450ff6576df90fceae5db2cda71">
  <xsd:schema xmlns:xsd="http://www.w3.org/2001/XMLSchema" xmlns:xs="http://www.w3.org/2001/XMLSchema" xmlns:p="http://schemas.microsoft.com/office/2006/metadata/properties" xmlns:ns2="b4b2bd39-05fb-4f90-9c4b-64ee94e18f21" xmlns:ns3="895c0df6-5980-417b-89c3-95da76167627" targetNamespace="http://schemas.microsoft.com/office/2006/metadata/properties" ma:root="true" ma:fieldsID="0cf593a7993785c98370831a176d7b1c" ns2:_="" ns3:_="">
    <xsd:import namespace="b4b2bd39-05fb-4f90-9c4b-64ee94e18f21"/>
    <xsd:import namespace="895c0df6-5980-417b-89c3-95da761676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2bd39-05fb-4f90-9c4b-64ee94e18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94534fd-71c1-44f0-9210-4943c9127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c0df6-5980-417b-89c3-95da761676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6c3451a-60a2-4beb-98f3-dc47e13274b6}" ma:internalName="TaxCatchAll" ma:showField="CatchAllData" ma:web="895c0df6-5980-417b-89c3-95da761676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b2bd39-05fb-4f90-9c4b-64ee94e18f21">
      <Terms xmlns="http://schemas.microsoft.com/office/infopath/2007/PartnerControls"/>
    </lcf76f155ced4ddcb4097134ff3c332f>
    <TaxCatchAll xmlns="895c0df6-5980-417b-89c3-95da76167627" xsi:nil="true"/>
  </documentManagement>
</p:properties>
</file>

<file path=customXml/itemProps1.xml><?xml version="1.0" encoding="utf-8"?>
<ds:datastoreItem xmlns:ds="http://schemas.openxmlformats.org/officeDocument/2006/customXml" ds:itemID="{F42A75F7-419D-4C28-BA88-B12C0115BA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b2bd39-05fb-4f90-9c4b-64ee94e18f21"/>
    <ds:schemaRef ds:uri="895c0df6-5980-417b-89c3-95da761676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F74B1D-6AD0-4541-AF91-4A5F6A230C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F83C43-9956-4F61-BC09-23583D5AA8A6}">
  <ds:schemaRefs>
    <ds:schemaRef ds:uri="http://schemas.microsoft.com/office/2006/metadata/properties"/>
    <ds:schemaRef ds:uri="http://schemas.microsoft.com/office/infopath/2007/PartnerControls"/>
    <ds:schemaRef ds:uri="b4b2bd39-05fb-4f90-9c4b-64ee94e18f21"/>
    <ds:schemaRef ds:uri="895c0df6-5980-417b-89c3-95da761676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228</Words>
  <Application>Microsoft Office PowerPoint</Application>
  <PresentationFormat>On-screen Show (16:9)</PresentationFormat>
  <Paragraphs>40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Georgia</vt:lpstr>
      <vt:lpstr>Helvetica</vt:lpstr>
      <vt:lpstr>Montserrat</vt:lpstr>
      <vt:lpstr>Symbol</vt:lpstr>
      <vt:lpstr>Trebuchet MS</vt:lpstr>
      <vt:lpstr>Wingdings 2</vt:lpstr>
      <vt:lpstr>NASDA PowerPoint Template 1_widescreen16_9</vt:lpstr>
      <vt:lpstr>NASDA &amp; NASDA Public Engagement</vt:lpstr>
      <vt:lpstr>About NASDA</vt:lpstr>
      <vt:lpstr>Policy Updates</vt:lpstr>
      <vt:lpstr>NASDA Communications &amp; Public Engagement Goals</vt:lpstr>
      <vt:lpstr>Thank you!</vt:lpstr>
      <vt:lpstr>New NASDA.org</vt:lpstr>
      <vt:lpstr>Q4 Topic – Trade Oct-Dec 2022</vt:lpstr>
      <vt:lpstr>Ending thoughts</vt:lpstr>
      <vt:lpstr>Contact me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Grace Fowler</dc:creator>
  <cp:lastModifiedBy>Sarah Grace Fowler</cp:lastModifiedBy>
  <cp:revision>12</cp:revision>
  <dcterms:created xsi:type="dcterms:W3CDTF">2021-09-12T20:03:47Z</dcterms:created>
  <dcterms:modified xsi:type="dcterms:W3CDTF">2022-09-30T17:35:06Z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0x0101004ED9DE1DBA9A7E4898FE5E27C12FA343</vt:lpwstr>
  </property>
  <property fmtid="{D5CDD505-2E9C-101B-9397-08002B2CF9AE}" pid="3" name="Order">
    <vt:r8>432000</vt:r8>
  </property>
  <property fmtid="{D5CDD505-2E9C-101B-9397-08002B2CF9AE}" pid="4" name="MediaServiceImageTags">
    <vt:lpwstr/>
  </property>
</Properties>
</file>