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League Spartan" panose="020B0604020202020204" charset="0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Glacial Indifference Bold Italics" panose="020B0604020202020204" charset="0"/>
      <p:regular r:id="rId19"/>
    </p:embeddedFont>
    <p:embeddedFont>
      <p:font typeface="Glacial Indifference Bold" panose="020B0604020202020204" charset="0"/>
      <p:regular r:id="rId20"/>
    </p:embeddedFont>
    <p:embeddedFont>
      <p:font typeface="Glacial Indifference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125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37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7000"/>
          </a:blip>
          <a:srcRect/>
          <a:stretch>
            <a:fillRect/>
          </a:stretch>
        </p:blipFill>
        <p:spPr>
          <a:xfrm>
            <a:off x="12038477" y="5447574"/>
            <a:ext cx="5935286" cy="467403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34000"/>
          </a:blip>
          <a:srcRect t="29602" b="37325"/>
          <a:stretch>
            <a:fillRect/>
          </a:stretch>
        </p:blipFill>
        <p:spPr>
          <a:xfrm>
            <a:off x="0" y="0"/>
            <a:ext cx="18288000" cy="4037203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766756" y="2889436"/>
            <a:ext cx="5471608" cy="982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86"/>
              </a:lnSpc>
            </a:pPr>
            <a:r>
              <a:rPr lang="en-US" sz="6896" spc="137">
                <a:solidFill>
                  <a:srgbClr val="78BE1F"/>
                </a:solidFill>
                <a:latin typeface="Glacial Indifference Bold"/>
              </a:rPr>
              <a:t>TRAINING</a:t>
            </a:r>
          </a:p>
        </p:txBody>
      </p:sp>
      <p:sp>
        <p:nvSpPr>
          <p:cNvPr id="5" name="AutoShape 5"/>
          <p:cNvSpPr/>
          <p:nvPr/>
        </p:nvSpPr>
        <p:spPr>
          <a:xfrm>
            <a:off x="-154643" y="4469151"/>
            <a:ext cx="11039692" cy="0"/>
          </a:xfrm>
          <a:prstGeom prst="line">
            <a:avLst/>
          </a:prstGeom>
          <a:ln w="47625" cap="flat">
            <a:solidFill>
              <a:srgbClr val="78BE1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TextBox 6"/>
          <p:cNvSpPr txBox="1"/>
          <p:nvPr/>
        </p:nvSpPr>
        <p:spPr>
          <a:xfrm>
            <a:off x="1028700" y="4626746"/>
            <a:ext cx="12483359" cy="3566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38"/>
              </a:lnSpc>
            </a:pPr>
            <a:r>
              <a:rPr lang="en-US" sz="4352" spc="87">
                <a:solidFill>
                  <a:srgbClr val="FFFFFF"/>
                </a:solidFill>
                <a:latin typeface="Glacial Indifference"/>
              </a:rPr>
              <a:t>- logging equipment operator training program</a:t>
            </a:r>
          </a:p>
          <a:p>
            <a:pPr>
              <a:lnSpc>
                <a:spcPts val="7138"/>
              </a:lnSpc>
            </a:pPr>
            <a:r>
              <a:rPr lang="en-US" sz="4352" spc="87">
                <a:solidFill>
                  <a:srgbClr val="FFFFFF"/>
                </a:solidFill>
                <a:latin typeface="Glacial Indifference"/>
              </a:rPr>
              <a:t>- safety training</a:t>
            </a:r>
          </a:p>
          <a:p>
            <a:pPr>
              <a:lnSpc>
                <a:spcPts val="7138"/>
              </a:lnSpc>
            </a:pPr>
            <a:r>
              <a:rPr lang="en-US" sz="4352" spc="87">
                <a:solidFill>
                  <a:srgbClr val="FFFFFF"/>
                </a:solidFill>
                <a:latin typeface="Glacial Indifference"/>
              </a:rPr>
              <a:t>- log truck driver training (in development)</a:t>
            </a:r>
          </a:p>
          <a:p>
            <a:pPr>
              <a:lnSpc>
                <a:spcPts val="7138"/>
              </a:lnSpc>
            </a:pPr>
            <a:r>
              <a:rPr lang="en-US" sz="4352" spc="87">
                <a:solidFill>
                  <a:srgbClr val="FFFFFF"/>
                </a:solidFill>
                <a:latin typeface="Glacial Indifference"/>
              </a:rPr>
              <a:t>- workforce development forum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65" t="16080" r="1950" b="14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253876" y="2078246"/>
            <a:ext cx="11039692" cy="0"/>
          </a:xfrm>
          <a:prstGeom prst="line">
            <a:avLst/>
          </a:prstGeom>
          <a:ln w="47625" cap="flat">
            <a:solidFill>
              <a:srgbClr val="373737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8745848" y="707695"/>
            <a:ext cx="9698845" cy="9095363"/>
            <a:chOff x="0" y="0"/>
            <a:chExt cx="12931793" cy="12127151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4168395" y="4880230"/>
              <a:ext cx="8763399" cy="7021151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4168395" y="2851248"/>
              <a:ext cx="8593706" cy="2509753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3420285"/>
              <a:ext cx="4898732" cy="4770432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226973" y="4880230"/>
              <a:ext cx="7246921" cy="7246921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319938">
              <a:off x="5535650" y="283961"/>
              <a:ext cx="6263176" cy="3264680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1075971" y="722191"/>
            <a:ext cx="6045422" cy="982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86"/>
              </a:lnSpc>
            </a:pPr>
            <a:r>
              <a:rPr lang="en-US" sz="6896" spc="137">
                <a:solidFill>
                  <a:srgbClr val="FFFFFF"/>
                </a:solidFill>
                <a:latin typeface="Glacial Indifference Bold"/>
              </a:rPr>
              <a:t>REGIONALITY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001865" y="6921769"/>
            <a:ext cx="3284562" cy="2817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28"/>
              </a:lnSpc>
            </a:pPr>
            <a:r>
              <a:rPr lang="en-US" sz="3389" spc="67">
                <a:solidFill>
                  <a:srgbClr val="FFFFFF"/>
                </a:solidFill>
                <a:latin typeface="Glacial Indifference"/>
              </a:rPr>
              <a:t>state affiliates:</a:t>
            </a:r>
          </a:p>
          <a:p>
            <a:pPr>
              <a:lnSpc>
                <a:spcPts val="3728"/>
              </a:lnSpc>
            </a:pPr>
            <a:r>
              <a:rPr lang="en-US" sz="3389" spc="67">
                <a:solidFill>
                  <a:srgbClr val="FFFFFF"/>
                </a:solidFill>
                <a:latin typeface="Glacial Indifference"/>
              </a:rPr>
              <a:t>     - Alabama</a:t>
            </a:r>
          </a:p>
          <a:p>
            <a:pPr>
              <a:lnSpc>
                <a:spcPts val="3728"/>
              </a:lnSpc>
            </a:pPr>
            <a:r>
              <a:rPr lang="en-US" sz="3389" spc="67">
                <a:solidFill>
                  <a:srgbClr val="FFFFFF"/>
                </a:solidFill>
                <a:latin typeface="Glacial Indifference"/>
              </a:rPr>
              <a:t>     - Arkansas   </a:t>
            </a:r>
          </a:p>
          <a:p>
            <a:pPr>
              <a:lnSpc>
                <a:spcPts val="3728"/>
              </a:lnSpc>
            </a:pPr>
            <a:r>
              <a:rPr lang="en-US" sz="3389" spc="67">
                <a:solidFill>
                  <a:srgbClr val="FFFFFF"/>
                </a:solidFill>
                <a:latin typeface="Glacial Indifference"/>
              </a:rPr>
              <a:t>     - Mississippi</a:t>
            </a:r>
          </a:p>
          <a:p>
            <a:pPr>
              <a:lnSpc>
                <a:spcPts val="3728"/>
              </a:lnSpc>
            </a:pPr>
            <a:r>
              <a:rPr lang="en-US" sz="3389" spc="67">
                <a:solidFill>
                  <a:srgbClr val="FFFFFF"/>
                </a:solidFill>
                <a:latin typeface="Glacial Indifference"/>
              </a:rPr>
              <a:t>     - Tennessee</a:t>
            </a:r>
          </a:p>
          <a:p>
            <a:pPr>
              <a:lnSpc>
                <a:spcPts val="3728"/>
              </a:lnSpc>
            </a:pPr>
            <a:r>
              <a:rPr lang="en-US" sz="3389" spc="67">
                <a:solidFill>
                  <a:srgbClr val="FFFFFF"/>
                </a:solidFill>
                <a:latin typeface="Glacial Indifference"/>
              </a:rPr>
              <a:t>     - Kentucky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3291863"/>
            <a:ext cx="6628635" cy="5376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38"/>
              </a:lnSpc>
            </a:pPr>
            <a:r>
              <a:rPr lang="en-US" sz="4352" spc="87">
                <a:solidFill>
                  <a:srgbClr val="373737"/>
                </a:solidFill>
                <a:latin typeface="Glacial Indifference Bold"/>
              </a:rPr>
              <a:t>ForestryWorks® programs, branding and materials were designed to be utilized in all southeastern states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37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7000"/>
          </a:blip>
          <a:srcRect/>
          <a:stretch>
            <a:fillRect/>
          </a:stretch>
        </p:blipFill>
        <p:spPr>
          <a:xfrm>
            <a:off x="2612571" y="0"/>
            <a:ext cx="13062857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86484" y="8354001"/>
            <a:ext cx="10466168" cy="1535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80"/>
              </a:lnSpc>
            </a:pPr>
            <a:r>
              <a:rPr lang="en-US" sz="2200" spc="66">
                <a:solidFill>
                  <a:srgbClr val="FFFFFF"/>
                </a:solidFill>
                <a:latin typeface="Glacial Indifference"/>
              </a:rPr>
              <a:t>STEPHANIE FULLER, DIRECTOR OF PROMOTIONS AND ECONOIC DEVELOPMENT</a:t>
            </a:r>
          </a:p>
          <a:p>
            <a:pPr>
              <a:lnSpc>
                <a:spcPts val="3080"/>
              </a:lnSpc>
            </a:pPr>
            <a:r>
              <a:rPr lang="en-US" sz="2200" spc="66">
                <a:solidFill>
                  <a:srgbClr val="FFFFFF"/>
                </a:solidFill>
                <a:latin typeface="Glacial Indifference"/>
              </a:rPr>
              <a:t>FOREST WORKFORCE TRAINING INSTITUTE (FORESTRYWORKS)</a:t>
            </a:r>
          </a:p>
          <a:p>
            <a:pPr>
              <a:lnSpc>
                <a:spcPts val="3080"/>
              </a:lnSpc>
            </a:pPr>
            <a:r>
              <a:rPr lang="en-US" sz="2200" spc="66">
                <a:solidFill>
                  <a:srgbClr val="FFFFFF"/>
                </a:solidFill>
                <a:latin typeface="Glacial Indifference"/>
              </a:rPr>
              <a:t>SFULLER@ALAFORESTRY.ORG</a:t>
            </a:r>
          </a:p>
          <a:p>
            <a:pPr algn="l">
              <a:lnSpc>
                <a:spcPts val="3080"/>
              </a:lnSpc>
            </a:pPr>
            <a:r>
              <a:rPr lang="en-US" sz="2200" spc="66">
                <a:solidFill>
                  <a:srgbClr val="FFFFFF"/>
                </a:solidFill>
                <a:latin typeface="Glacial Indifference"/>
              </a:rPr>
              <a:t>706-590-2868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37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038989" y="1035703"/>
            <a:ext cx="210021" cy="8229600"/>
          </a:xfrm>
          <a:prstGeom prst="rect">
            <a:avLst/>
          </a:prstGeom>
          <a:solidFill>
            <a:srgbClr val="78BE21"/>
          </a:solidFill>
        </p:spPr>
      </p:sp>
      <p:sp>
        <p:nvSpPr>
          <p:cNvPr id="3" name="TextBox 3"/>
          <p:cNvSpPr txBox="1"/>
          <p:nvPr/>
        </p:nvSpPr>
        <p:spPr>
          <a:xfrm>
            <a:off x="10068161" y="2323691"/>
            <a:ext cx="6600981" cy="3329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09"/>
              </a:lnSpc>
            </a:pPr>
            <a:r>
              <a:rPr lang="en-US" sz="3150" spc="94">
                <a:solidFill>
                  <a:srgbClr val="FFFFFF"/>
                </a:solidFill>
                <a:latin typeface="Glacial Indifference"/>
              </a:rPr>
              <a:t>THE FOREST WORKFORCE TRAINING</a:t>
            </a:r>
          </a:p>
          <a:p>
            <a:pPr algn="l">
              <a:lnSpc>
                <a:spcPts val="4409"/>
              </a:lnSpc>
            </a:pPr>
            <a:r>
              <a:rPr lang="en-US" sz="3150" spc="94">
                <a:solidFill>
                  <a:srgbClr val="FFFFFF"/>
                </a:solidFill>
                <a:latin typeface="Glacial Indifference"/>
              </a:rPr>
              <a:t>INSTITUTE (FWTI) WAS FOUNDED IN 2018 TO HOUSE WORKFORCE DEVELOPMENT INITIATIVES</a:t>
            </a:r>
          </a:p>
          <a:p>
            <a:pPr algn="l">
              <a:lnSpc>
                <a:spcPts val="4480"/>
              </a:lnSpc>
            </a:pPr>
            <a:r>
              <a:rPr lang="en-US" sz="3200" spc="96">
                <a:solidFill>
                  <a:srgbClr val="FFFFFF"/>
                </a:solidFill>
                <a:latin typeface="Glacial Indifference"/>
              </a:rPr>
              <a:t>FORMERLY UNDER THE ALABAMA FORESTRY FOUNDATION.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17000"/>
          </a:blip>
          <a:srcRect/>
          <a:stretch>
            <a:fillRect/>
          </a:stretch>
        </p:blipFill>
        <p:spPr>
          <a:xfrm>
            <a:off x="12352714" y="5612962"/>
            <a:ext cx="5935286" cy="46740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8700" y="2479421"/>
            <a:ext cx="7051569" cy="313354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BE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171635" y="1028700"/>
            <a:ext cx="210021" cy="8229600"/>
          </a:xfrm>
          <a:prstGeom prst="rect">
            <a:avLst/>
          </a:prstGeom>
          <a:solidFill>
            <a:srgbClr val="373737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47751" y="2672107"/>
            <a:ext cx="6277338" cy="494278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28700" y="1066800"/>
            <a:ext cx="4558139" cy="602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63"/>
              </a:lnSpc>
            </a:pPr>
            <a:r>
              <a:rPr lang="en-US" sz="4239" spc="148">
                <a:solidFill>
                  <a:srgbClr val="373737"/>
                </a:solidFill>
                <a:latin typeface="League Spartan Bold"/>
              </a:rPr>
              <a:t>ABOUT US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553419" y="2305914"/>
            <a:ext cx="7490877" cy="5520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09"/>
              </a:lnSpc>
            </a:pPr>
            <a:r>
              <a:rPr lang="en-US" sz="3150" spc="94">
                <a:solidFill>
                  <a:srgbClr val="373737"/>
                </a:solidFill>
                <a:latin typeface="Glacial Indifference Bold"/>
              </a:rPr>
              <a:t>ForestryWorks® is the promotional brand of the Forest Workforce Training Institute.</a:t>
            </a:r>
          </a:p>
          <a:p>
            <a:pPr algn="l">
              <a:lnSpc>
                <a:spcPts val="4409"/>
              </a:lnSpc>
            </a:pPr>
            <a:endParaRPr lang="en-US" sz="3150" spc="94">
              <a:solidFill>
                <a:srgbClr val="373737"/>
              </a:solidFill>
              <a:latin typeface="Glacial Indifference Bold"/>
            </a:endParaRPr>
          </a:p>
          <a:p>
            <a:pPr algn="l">
              <a:lnSpc>
                <a:spcPts val="4409"/>
              </a:lnSpc>
            </a:pPr>
            <a:r>
              <a:rPr lang="en-US" sz="3150" spc="94">
                <a:solidFill>
                  <a:srgbClr val="373737"/>
                </a:solidFill>
                <a:latin typeface="Glacial Indifference Bold"/>
              </a:rPr>
              <a:t>ForestryWorks® goal is to educate students, parents, and teachers about careers and job opportunities in the forest industry, and provides interested individuals with resources to help them along their career path.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37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014012" y="3732643"/>
            <a:ext cx="10259976" cy="900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600" spc="201">
                <a:solidFill>
                  <a:srgbClr val="FFFFFF"/>
                </a:solidFill>
                <a:latin typeface="League Spartan Bold"/>
              </a:rPr>
              <a:t>OUR GOAL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227014" y="4895850"/>
            <a:ext cx="13833973" cy="2366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5600" spc="112">
                <a:solidFill>
                  <a:srgbClr val="FFFFFF"/>
                </a:solidFill>
                <a:latin typeface="Glacial Indifference Bold"/>
              </a:rPr>
              <a:t>Create a pipeline of qualified workers for the forestry and forest products manufacturing industry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243762" y="55993"/>
            <a:ext cx="3800475" cy="380047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alphaModFix amt="17000"/>
          </a:blip>
          <a:srcRect/>
          <a:stretch>
            <a:fillRect/>
          </a:stretch>
        </p:blipFill>
        <p:spPr>
          <a:xfrm>
            <a:off x="12352714" y="5612962"/>
            <a:ext cx="5935286" cy="467403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BE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60153" y="4698696"/>
            <a:ext cx="3609735" cy="3161579"/>
            <a:chOff x="0" y="0"/>
            <a:chExt cx="4812979" cy="421543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7319" b="17319"/>
            <a:stretch>
              <a:fillRect/>
            </a:stretch>
          </p:blipFill>
          <p:spPr>
            <a:xfrm>
              <a:off x="0" y="0"/>
              <a:ext cx="4812979" cy="4215438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t="45476" b="33488"/>
          <a:stretch>
            <a:fillRect/>
          </a:stretch>
        </p:blipFill>
        <p:spPr>
          <a:xfrm>
            <a:off x="-501986" y="-459725"/>
            <a:ext cx="19280885" cy="270210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284289" y="3007056"/>
            <a:ext cx="11719423" cy="1024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0"/>
              </a:lnSpc>
            </a:pPr>
            <a:r>
              <a:rPr lang="en-US" sz="7200" spc="144">
                <a:solidFill>
                  <a:srgbClr val="373737"/>
                </a:solidFill>
                <a:latin typeface="League Spartan Bold"/>
              </a:rPr>
              <a:t>THE STRATEGY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022236" y="8192112"/>
            <a:ext cx="4558085" cy="1269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0"/>
              </a:lnSpc>
            </a:pPr>
            <a:r>
              <a:rPr lang="en-US" sz="4000" spc="248">
                <a:solidFill>
                  <a:srgbClr val="373737"/>
                </a:solidFill>
                <a:latin typeface="League Spartan"/>
              </a:rPr>
              <a:t>CAREER PROMOTION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532851" y="8511200"/>
            <a:ext cx="4558085" cy="631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0"/>
              </a:lnSpc>
            </a:pPr>
            <a:r>
              <a:rPr lang="en-US" sz="4000" spc="248">
                <a:solidFill>
                  <a:srgbClr val="373737"/>
                </a:solidFill>
                <a:latin typeface="League Spartan"/>
              </a:rPr>
              <a:t>TRAINING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51199" y="8511200"/>
            <a:ext cx="3827643" cy="631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79"/>
              </a:lnSpc>
            </a:pPr>
            <a:r>
              <a:rPr lang="en-US" sz="3999" spc="247">
                <a:solidFill>
                  <a:srgbClr val="373737"/>
                </a:solidFill>
                <a:latin typeface="League Spartan"/>
              </a:rPr>
              <a:t>EDUCATION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7496411" y="4698696"/>
            <a:ext cx="3609735" cy="3161579"/>
            <a:chOff x="0" y="0"/>
            <a:chExt cx="4812979" cy="4215438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/>
            <a:srcRect l="12036" r="12036"/>
            <a:stretch>
              <a:fillRect/>
            </a:stretch>
          </p:blipFill>
          <p:spPr>
            <a:xfrm>
              <a:off x="0" y="0"/>
              <a:ext cx="4812979" cy="4215438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13007026" y="4698696"/>
            <a:ext cx="3609735" cy="3161579"/>
            <a:chOff x="0" y="0"/>
            <a:chExt cx="4812979" cy="4215438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5"/>
            <a:srcRect l="11965" r="11965"/>
            <a:stretch>
              <a:fillRect/>
            </a:stretch>
          </p:blipFill>
          <p:spPr>
            <a:xfrm>
              <a:off x="0" y="0"/>
              <a:ext cx="4812979" cy="421543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37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0000"/>
          </a:blip>
          <a:srcRect t="25875" b="40827"/>
          <a:stretch>
            <a:fillRect/>
          </a:stretch>
        </p:blipFill>
        <p:spPr>
          <a:xfrm>
            <a:off x="0" y="0"/>
            <a:ext cx="18288000" cy="4566984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253876" y="4792904"/>
            <a:ext cx="11039692" cy="0"/>
          </a:xfrm>
          <a:prstGeom prst="line">
            <a:avLst/>
          </a:prstGeom>
          <a:ln w="47625" cap="flat">
            <a:solidFill>
              <a:srgbClr val="78BE1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766658" y="5210175"/>
            <a:ext cx="3635517" cy="444938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t="2082" b="2082"/>
          <a:stretch>
            <a:fillRect/>
          </a:stretch>
        </p:blipFill>
        <p:spPr>
          <a:xfrm>
            <a:off x="9554760" y="5210175"/>
            <a:ext cx="3689453" cy="444938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766756" y="3667092"/>
            <a:ext cx="5471608" cy="982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86"/>
              </a:lnSpc>
            </a:pPr>
            <a:r>
              <a:rPr lang="en-US" sz="6896" spc="137">
                <a:solidFill>
                  <a:srgbClr val="78BE1F"/>
                </a:solidFill>
                <a:latin typeface="Glacial Indifference Bold"/>
              </a:rPr>
              <a:t>EDUCATION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30577" y="5791670"/>
            <a:ext cx="7870786" cy="2661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38"/>
              </a:lnSpc>
            </a:pPr>
            <a:r>
              <a:rPr lang="en-US" sz="4352" spc="87">
                <a:solidFill>
                  <a:srgbClr val="FFFFFF"/>
                </a:solidFill>
                <a:latin typeface="Glacial Indifference"/>
              </a:rPr>
              <a:t>- forestry field days</a:t>
            </a:r>
          </a:p>
          <a:p>
            <a:pPr>
              <a:lnSpc>
                <a:spcPts val="7138"/>
              </a:lnSpc>
            </a:pPr>
            <a:r>
              <a:rPr lang="en-US" sz="4352" spc="87">
                <a:solidFill>
                  <a:srgbClr val="FFFFFF"/>
                </a:solidFill>
                <a:latin typeface="Glacial Indifference"/>
              </a:rPr>
              <a:t>- classroom visits</a:t>
            </a:r>
          </a:p>
          <a:p>
            <a:pPr>
              <a:lnSpc>
                <a:spcPts val="7138"/>
              </a:lnSpc>
            </a:pPr>
            <a:r>
              <a:rPr lang="en-US" sz="4352" spc="87">
                <a:solidFill>
                  <a:srgbClr val="FFFFFF"/>
                </a:solidFill>
                <a:latin typeface="Glacial Indifference"/>
              </a:rPr>
              <a:t>- Tiny Timber Crew series™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BE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7000"/>
          </a:blip>
          <a:srcRect/>
          <a:stretch>
            <a:fillRect/>
          </a:stretch>
        </p:blipFill>
        <p:spPr>
          <a:xfrm>
            <a:off x="12352714" y="5612962"/>
            <a:ext cx="5935286" cy="467403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18288000" cy="3570021"/>
            <a:chOff x="0" y="0"/>
            <a:chExt cx="6671512" cy="130235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671512" cy="1302353"/>
            </a:xfrm>
            <a:custGeom>
              <a:avLst/>
              <a:gdLst/>
              <a:ahLst/>
              <a:cxnLst/>
              <a:rect l="l" t="t" r="r" b="b"/>
              <a:pathLst>
                <a:path w="6671512" h="1302353">
                  <a:moveTo>
                    <a:pt x="0" y="0"/>
                  </a:moveTo>
                  <a:lnTo>
                    <a:pt x="6671512" y="0"/>
                  </a:lnTo>
                  <a:lnTo>
                    <a:pt x="6671512" y="1302353"/>
                  </a:lnTo>
                  <a:lnTo>
                    <a:pt x="0" y="1302353"/>
                  </a:lnTo>
                  <a:close/>
                </a:path>
              </a:pathLst>
            </a:custGeom>
            <a:solidFill>
              <a:srgbClr val="373737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alphaModFix amt="28000"/>
          </a:blip>
          <a:srcRect t="25267" b="46010"/>
          <a:stretch>
            <a:fillRect/>
          </a:stretch>
        </p:blipFill>
        <p:spPr>
          <a:xfrm>
            <a:off x="-253876" y="0"/>
            <a:ext cx="18655893" cy="3570021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-253876" y="3827196"/>
            <a:ext cx="11039692" cy="0"/>
          </a:xfrm>
          <a:prstGeom prst="line">
            <a:avLst/>
          </a:prstGeom>
          <a:ln w="47625" cap="flat">
            <a:solidFill>
              <a:srgbClr val="37373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TextBox 7"/>
          <p:cNvSpPr txBox="1"/>
          <p:nvPr/>
        </p:nvSpPr>
        <p:spPr>
          <a:xfrm>
            <a:off x="766756" y="2377534"/>
            <a:ext cx="9055477" cy="982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86"/>
              </a:lnSpc>
            </a:pPr>
            <a:r>
              <a:rPr lang="en-US" sz="6896" spc="137">
                <a:solidFill>
                  <a:srgbClr val="FFFFFF"/>
                </a:solidFill>
                <a:latin typeface="Glacial Indifference Bold"/>
              </a:rPr>
              <a:t>CAREER PROMOTION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3846246"/>
            <a:ext cx="10492320" cy="4471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38"/>
              </a:lnSpc>
            </a:pPr>
            <a:r>
              <a:rPr lang="en-US" sz="4352" spc="87">
                <a:solidFill>
                  <a:srgbClr val="FFFFFF"/>
                </a:solidFill>
                <a:latin typeface="Glacial Indifference"/>
              </a:rPr>
              <a:t>- forestry career days</a:t>
            </a:r>
          </a:p>
          <a:p>
            <a:pPr>
              <a:lnSpc>
                <a:spcPts val="7138"/>
              </a:lnSpc>
            </a:pPr>
            <a:r>
              <a:rPr lang="en-US" sz="4352" spc="87">
                <a:solidFill>
                  <a:srgbClr val="FFFFFF"/>
                </a:solidFill>
                <a:latin typeface="Glacial Indifference"/>
              </a:rPr>
              <a:t>- career fairs</a:t>
            </a:r>
          </a:p>
          <a:p>
            <a:pPr>
              <a:lnSpc>
                <a:spcPts val="7138"/>
              </a:lnSpc>
            </a:pPr>
            <a:r>
              <a:rPr lang="en-US" sz="4352" spc="87">
                <a:solidFill>
                  <a:srgbClr val="FFFFFF"/>
                </a:solidFill>
                <a:latin typeface="Glacial Indifference"/>
              </a:rPr>
              <a:t>- ForestryWorks® job board</a:t>
            </a:r>
          </a:p>
          <a:p>
            <a:pPr>
              <a:lnSpc>
                <a:spcPts val="7138"/>
              </a:lnSpc>
            </a:pPr>
            <a:r>
              <a:rPr lang="en-US" sz="4352" spc="87">
                <a:solidFill>
                  <a:srgbClr val="FFFFFF"/>
                </a:solidFill>
                <a:latin typeface="Glacial Indifference"/>
              </a:rPr>
              <a:t>- truck driver recruitment campaign</a:t>
            </a:r>
          </a:p>
          <a:p>
            <a:pPr>
              <a:lnSpc>
                <a:spcPts val="7138"/>
              </a:lnSpc>
            </a:pPr>
            <a:r>
              <a:rPr lang="en-US" sz="4352" spc="87">
                <a:solidFill>
                  <a:srgbClr val="FFFFFF"/>
                </a:solidFill>
                <a:latin typeface="Glacial Indifference"/>
              </a:rPr>
              <a:t>- digital and social media campaigns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66756" y="8839459"/>
            <a:ext cx="11734562" cy="894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80"/>
              </a:lnSpc>
            </a:pPr>
            <a:r>
              <a:rPr lang="en-US" sz="6255" spc="125">
                <a:solidFill>
                  <a:srgbClr val="FFFFFF"/>
                </a:solidFill>
                <a:latin typeface="Glacial Indifference Bold"/>
              </a:rPr>
              <a:t>WWW.FORESTRYWORKS.COM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3737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6000"/>
          </a:blip>
          <a:srcRect t="13849" b="64175"/>
          <a:stretch>
            <a:fillRect/>
          </a:stretch>
        </p:blipFill>
        <p:spPr>
          <a:xfrm>
            <a:off x="0" y="0"/>
            <a:ext cx="18288000" cy="267922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4287" r="13474"/>
          <a:stretch>
            <a:fillRect/>
          </a:stretch>
        </p:blipFill>
        <p:spPr>
          <a:xfrm>
            <a:off x="10256136" y="4125510"/>
            <a:ext cx="6662135" cy="540067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688893" y="1868952"/>
            <a:ext cx="12910214" cy="2025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0"/>
              </a:lnSpc>
            </a:pPr>
            <a:r>
              <a:rPr lang="en-US" sz="7200" spc="144">
                <a:solidFill>
                  <a:srgbClr val="FFFFFF"/>
                </a:solidFill>
                <a:latin typeface="League Spartan Bold"/>
              </a:rPr>
              <a:t>TRUCK DRIVER RECRUITMENT CAMPAIGN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29592" y="4404868"/>
            <a:ext cx="9299873" cy="3966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27"/>
              </a:lnSpc>
            </a:pPr>
            <a:r>
              <a:rPr lang="en-US" sz="3858" spc="77">
                <a:solidFill>
                  <a:srgbClr val="FFFFFF"/>
                </a:solidFill>
                <a:latin typeface="Glacial Indifference"/>
              </a:rPr>
              <a:t>- launched in 2020</a:t>
            </a:r>
          </a:p>
          <a:p>
            <a:pPr>
              <a:lnSpc>
                <a:spcPts val="6327"/>
              </a:lnSpc>
            </a:pPr>
            <a:r>
              <a:rPr lang="en-US" sz="3858" spc="77">
                <a:solidFill>
                  <a:srgbClr val="FFFFFF"/>
                </a:solidFill>
                <a:latin typeface="Glacial Indifference"/>
              </a:rPr>
              <a:t>- digital and social media campaign  designed to target long haul drivers</a:t>
            </a:r>
          </a:p>
          <a:p>
            <a:pPr>
              <a:lnSpc>
                <a:spcPts val="6327"/>
              </a:lnSpc>
            </a:pPr>
            <a:r>
              <a:rPr lang="en-US" sz="3858" spc="77">
                <a:solidFill>
                  <a:srgbClr val="FFFFFF"/>
                </a:solidFill>
                <a:latin typeface="Glacial Indifference"/>
              </a:rPr>
              <a:t>- "drive during the day, be home at night"</a:t>
            </a:r>
          </a:p>
          <a:p>
            <a:pPr>
              <a:lnSpc>
                <a:spcPts val="6327"/>
              </a:lnSpc>
            </a:pPr>
            <a:r>
              <a:rPr lang="en-US" sz="3858" spc="77">
                <a:solidFill>
                  <a:srgbClr val="FFFFFF"/>
                </a:solidFill>
                <a:latin typeface="Glacial Indifference"/>
              </a:rPr>
              <a:t>- 124 drivers referred in Alabama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07830" y="8744037"/>
            <a:ext cx="9743397" cy="479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3"/>
              </a:lnSpc>
            </a:pPr>
            <a:r>
              <a:rPr lang="en-US" sz="2852">
                <a:solidFill>
                  <a:srgbClr val="7DC720"/>
                </a:solidFill>
                <a:latin typeface="Glacial Indifference"/>
              </a:rPr>
              <a:t>https://www.forestryworks.com/log-truck-driver-recruitment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78BE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4458" b="44964"/>
          <a:stretch>
            <a:fillRect/>
          </a:stretch>
        </p:blipFill>
        <p:spPr>
          <a:xfrm>
            <a:off x="-3712828" y="-9813"/>
            <a:ext cx="22000828" cy="274450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712418" y="3893967"/>
            <a:ext cx="6819502" cy="597697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688893" y="1868952"/>
            <a:ext cx="12910214" cy="2025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0"/>
              </a:lnSpc>
            </a:pPr>
            <a:r>
              <a:rPr lang="en-US" sz="7200" spc="144">
                <a:solidFill>
                  <a:srgbClr val="FFFFFF"/>
                </a:solidFill>
                <a:latin typeface="League Spartan Bold"/>
              </a:rPr>
              <a:t>SOCIAL AND DIGITAL MEDIA MARKETING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4367152"/>
            <a:ext cx="8390241" cy="2142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27"/>
              </a:lnSpc>
            </a:pPr>
            <a:r>
              <a:rPr lang="en-US" sz="3858" u="sng" spc="77">
                <a:solidFill>
                  <a:srgbClr val="FFFFFF"/>
                </a:solidFill>
                <a:latin typeface="Glacial Indifference Bold Italics"/>
              </a:rPr>
              <a:t>4.5 million</a:t>
            </a:r>
            <a:r>
              <a:rPr lang="en-US" sz="3858" spc="77">
                <a:solidFill>
                  <a:srgbClr val="FFFFFF"/>
                </a:solidFill>
                <a:latin typeface="Glacial Indifference Bold"/>
              </a:rPr>
              <a:t> people reached through digital marketing in 2021</a:t>
            </a:r>
          </a:p>
          <a:p>
            <a:pPr>
              <a:lnSpc>
                <a:spcPts val="4359"/>
              </a:lnSpc>
            </a:pPr>
            <a:r>
              <a:rPr lang="en-US" sz="2658" spc="53">
                <a:solidFill>
                  <a:srgbClr val="FFFFFF"/>
                </a:solidFill>
                <a:latin typeface="Glacial Indifference Bold"/>
              </a:rPr>
              <a:t>(Google, Bing, etc)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7116270"/>
            <a:ext cx="8390241" cy="2142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27"/>
              </a:lnSpc>
            </a:pPr>
            <a:r>
              <a:rPr lang="en-US" sz="3858" u="sng" spc="77">
                <a:solidFill>
                  <a:srgbClr val="FFFFFF"/>
                </a:solidFill>
                <a:latin typeface="Glacial Indifference Bold Italics"/>
              </a:rPr>
              <a:t>1.2 million</a:t>
            </a:r>
            <a:r>
              <a:rPr lang="en-US" sz="3858" spc="77">
                <a:solidFill>
                  <a:srgbClr val="FFFFFF"/>
                </a:solidFill>
                <a:latin typeface="Glacial Indifference Bold"/>
              </a:rPr>
              <a:t> people reached through social media marketing in 2021</a:t>
            </a:r>
          </a:p>
          <a:p>
            <a:pPr>
              <a:lnSpc>
                <a:spcPts val="4359"/>
              </a:lnSpc>
            </a:pPr>
            <a:r>
              <a:rPr lang="en-US" sz="2658" spc="53">
                <a:solidFill>
                  <a:srgbClr val="FFFFFF"/>
                </a:solidFill>
                <a:latin typeface="Glacial Indifference Bold"/>
              </a:rPr>
              <a:t>(Facebook, LinkedIn, Instagram, YouTube, TikTok)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296</Words>
  <Application>Microsoft Office PowerPoint</Application>
  <PresentationFormat>Custom</PresentationFormat>
  <Paragraphs>52</Paragraphs>
  <Slides>12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League Spartan</vt:lpstr>
      <vt:lpstr>Calibri</vt:lpstr>
      <vt:lpstr>League Spartan Bold</vt:lpstr>
      <vt:lpstr>Arial</vt:lpstr>
      <vt:lpstr>Glacial Indifference Bold Italics</vt:lpstr>
      <vt:lpstr>Glacial Indifference Bold</vt:lpstr>
      <vt:lpstr>Glacial Indifference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FW Overview 2022</dc:title>
  <dc:creator>Stephane Fuller</dc:creator>
  <cp:lastModifiedBy>Stephane Fuller</cp:lastModifiedBy>
  <cp:revision>3</cp:revision>
  <dcterms:created xsi:type="dcterms:W3CDTF">2006-08-16T00:00:00Z</dcterms:created>
  <dcterms:modified xsi:type="dcterms:W3CDTF">2022-09-30T14:15:20Z</dcterms:modified>
  <dc:identifier>DAE_NFzijbI</dc:identifier>
</cp:coreProperties>
</file>