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71" r:id="rId3"/>
    <p:sldId id="275" r:id="rId4"/>
    <p:sldId id="257" r:id="rId5"/>
    <p:sldId id="267" r:id="rId6"/>
    <p:sldId id="272" r:id="rId7"/>
    <p:sldId id="273" r:id="rId8"/>
    <p:sldId id="274" r:id="rId9"/>
    <p:sldId id="276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E34D-57B0-41D5-A7AF-DF10D1068115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009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8C408-3247-4796-93FF-B91D6887AEC0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4854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BBA1D282-CC74-49F4-B876-75084EFB56F1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70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6EAF9-2583-4989-8D87-13F548ED6E0C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49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70E3CFB-BB1B-4B2A-ADF6-B1A4609854C4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8448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AEAA8-1A97-412E-935C-2E918F139579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912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B0DF1-CA1F-4E36-8C65-C52A9896A8FB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013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6173FD-197A-4AD6-8D60-38B6A76F0734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588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C3949-07FA-4C7A-A990-D6D1043EED71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41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E2DE8-6D13-4218-A974-D45AA7B6E4FF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16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AB7D7-4BDA-4ABC-B31D-66201C69A314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395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E3F0A0B-291C-4112-A023-023C51AB2E85}" type="datetime1">
              <a:rPr lang="en-US" smtClean="0"/>
              <a:t>9/30/2022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9718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ceswatch.net/product/add-a-donation-to-forceswatch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g"/><Relationship Id="rId4" Type="http://schemas.openxmlformats.org/officeDocument/2006/relationships/hyperlink" Target="mailto:jgreen@nmda.nmsu.edu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P_record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hyperlink" Target="https://pixabay.com/en/phone-iphone-blue-mobile-screen-681479/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hyperlink" Target="https://pixabay.com/en/phone-iphone-blue-mobile-screen-681479/" TargetMode="Externa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jpe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hyperlink" Target="https://pixabay.com/en/phone-iphone-blue-mobile-screen-681479/" TargetMode="Externa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2.png"/><Relationship Id="rId5" Type="http://schemas.openxmlformats.org/officeDocument/2006/relationships/hyperlink" Target="https://pixabay.com/en/phone-iphone-blue-mobile-screen-681479/" TargetMode="Externa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check-mark-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D06E-EB43-4697-A9C1-290232C3BA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8190" y="2323750"/>
            <a:ext cx="10474727" cy="1442907"/>
          </a:xfrm>
        </p:spPr>
        <p:txBody>
          <a:bodyPr>
            <a:normAutofit fontScale="90000"/>
          </a:bodyPr>
          <a:lstStyle/>
          <a:p>
            <a:pPr algn="l"/>
            <a:r>
              <a:rPr lang="en-US" sz="4400" dirty="0"/>
              <a:t>Instagram reels &amp; </a:t>
            </a:r>
            <a:r>
              <a:rPr lang="en-US" sz="4400" dirty="0" err="1"/>
              <a:t>TikTok</a:t>
            </a:r>
            <a:r>
              <a:rPr lang="en-US" sz="4400" dirty="0"/>
              <a:t> Videos for State Departments of Agriculture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BDE4E-FFA3-44D5-BA0B-7575E2214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8190" y="4210098"/>
            <a:ext cx="7178070" cy="863348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By </a:t>
            </a:r>
            <a:r>
              <a:rPr lang="en-US" b="1" dirty="0"/>
              <a:t>Jenny Green</a:t>
            </a:r>
          </a:p>
          <a:p>
            <a:pPr algn="l"/>
            <a:r>
              <a:rPr lang="en-US" b="1" dirty="0"/>
              <a:t>Communications Specialist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C3EB0F-9BFA-4DA5-91FE-AE38AA1088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027" y="5240330"/>
            <a:ext cx="3015377" cy="969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66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B2A0B2B-F4DD-425D-B007-6F51F3E3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020" y="776257"/>
            <a:ext cx="9784080" cy="1508760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46A3DAE6-FDAC-40E2-A1B6-DA0FCEFC38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3666" y="2504669"/>
            <a:ext cx="4754880" cy="743094"/>
          </a:xfrm>
        </p:spPr>
        <p:txBody>
          <a:bodyPr/>
          <a:lstStyle/>
          <a:p>
            <a:r>
              <a:rPr lang="en-US" dirty="0"/>
              <a:t>Contact Information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C450A40-1FFC-468E-AD88-8467D35A25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514088" y="185058"/>
            <a:ext cx="2914270" cy="2559126"/>
          </a:xfr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3A29648-31CB-4B78-ACF0-72A455B60B0C}"/>
              </a:ext>
            </a:extLst>
          </p:cNvPr>
          <p:cNvSpPr txBox="1"/>
          <p:nvPr/>
        </p:nvSpPr>
        <p:spPr>
          <a:xfrm>
            <a:off x="604204" y="3429000"/>
            <a:ext cx="43608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Jenny Green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Communications Specialist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jgreen@nmda.nmsu.edu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Office: 575-646-3060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  <a:t>Work Cell: 575-202-4249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F362E7-2EA7-4BF7-934B-095FAFBE7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060" y="2744184"/>
            <a:ext cx="54864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35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2CCE-C435-464E-A19A-D4C606FD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216" y="426027"/>
            <a:ext cx="9155568" cy="1053491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Staying Relevant on social media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F4FA-F598-4962-B6AB-31A8BE724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656" y="2000205"/>
            <a:ext cx="6384095" cy="4951958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r>
              <a:rPr lang="en-US" sz="2400" dirty="0"/>
              <a:t>Agency platforms: “</a:t>
            </a:r>
            <a:r>
              <a:rPr lang="en-US" sz="2400" b="1" dirty="0"/>
              <a:t>Education before regulation” </a:t>
            </a:r>
            <a:r>
              <a:rPr lang="en-US" sz="2400" dirty="0"/>
              <a:t>approach. Sometimes the information is boring and there’s no way around it! </a:t>
            </a:r>
          </a:p>
          <a:p>
            <a:r>
              <a:rPr lang="en-US" sz="2400" dirty="0"/>
              <a:t>Marketing platforms: “Sparkly” content </a:t>
            </a:r>
          </a:p>
          <a:p>
            <a:r>
              <a:rPr lang="en-US" sz="2400" dirty="0"/>
              <a:t>Short-form video is more important than ever! </a:t>
            </a:r>
          </a:p>
          <a:p>
            <a:pPr lvl="1"/>
            <a:r>
              <a:rPr lang="en-US" sz="2400" dirty="0" err="1"/>
              <a:t>TikTok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Instagram Reels </a:t>
            </a:r>
          </a:p>
          <a:p>
            <a:r>
              <a:rPr lang="en-US" sz="2600" dirty="0"/>
              <a:t>Content that gets followers is </a:t>
            </a:r>
            <a:r>
              <a:rPr lang="en-US" sz="2600" b="1" dirty="0"/>
              <a:t>Liked</a:t>
            </a:r>
            <a:r>
              <a:rPr lang="en-US" sz="2600" dirty="0"/>
              <a:t>, </a:t>
            </a:r>
            <a:r>
              <a:rPr lang="en-US" sz="2600" b="1" dirty="0"/>
              <a:t>Shared</a:t>
            </a:r>
            <a:r>
              <a:rPr lang="en-US" sz="2600" dirty="0"/>
              <a:t>, &amp; </a:t>
            </a:r>
            <a:r>
              <a:rPr lang="en-US" sz="2600" b="1" dirty="0"/>
              <a:t>Saved</a:t>
            </a:r>
            <a:r>
              <a:rPr lang="en-US" sz="2600" dirty="0"/>
              <a:t> by viewers</a:t>
            </a:r>
          </a:p>
          <a:p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E28079-0613-43EA-A407-E4656B2BB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421" y="3899945"/>
            <a:ext cx="3308066" cy="19427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20B374-B94E-48B5-A3FA-36E5A46C8C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0688" y="2431310"/>
            <a:ext cx="3277799" cy="105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2101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2CCE-C435-464E-A19A-D4C606FD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Timing is everything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0B8AB-6334-457C-832E-961890609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87266" y="1853203"/>
            <a:ext cx="4754880" cy="743094"/>
          </a:xfrm>
        </p:spPr>
        <p:txBody>
          <a:bodyPr/>
          <a:lstStyle/>
          <a:p>
            <a:r>
              <a:rPr lang="en-US" dirty="0"/>
              <a:t>Length of video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F4FA-F598-4962-B6AB-31A8BE724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02919" y="2155823"/>
            <a:ext cx="4754880" cy="356616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r>
              <a:rPr lang="en-US" sz="2400" dirty="0"/>
              <a:t>What’s ideal? </a:t>
            </a:r>
          </a:p>
          <a:p>
            <a:r>
              <a:rPr lang="en-US" sz="2400" dirty="0" err="1"/>
              <a:t>TikTok</a:t>
            </a:r>
            <a:r>
              <a:rPr lang="en-US" sz="2400" dirty="0"/>
              <a:t>: 10-30 seconds</a:t>
            </a:r>
          </a:p>
          <a:p>
            <a:pPr lvl="1"/>
            <a:r>
              <a:rPr lang="en-US" sz="2400" dirty="0"/>
              <a:t>10 minutes max</a:t>
            </a:r>
          </a:p>
          <a:p>
            <a:r>
              <a:rPr lang="en-US" sz="2600" dirty="0"/>
              <a:t>IG Reels: under 1 minute</a:t>
            </a:r>
          </a:p>
          <a:p>
            <a:pPr lvl="1"/>
            <a:r>
              <a:rPr lang="en-US" sz="2400" dirty="0"/>
              <a:t>90 seconds max </a:t>
            </a:r>
          </a:p>
          <a:p>
            <a:endParaRPr lang="en-US" sz="2600" dirty="0"/>
          </a:p>
          <a:p>
            <a:endParaRPr lang="en-US" sz="1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6D155E-41F9-4FCA-BCCC-BB8B61510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31230" y="1792936"/>
            <a:ext cx="4754880" cy="743094"/>
          </a:xfrm>
        </p:spPr>
        <p:txBody>
          <a:bodyPr/>
          <a:lstStyle/>
          <a:p>
            <a:r>
              <a:rPr lang="en-US" dirty="0"/>
              <a:t>When to post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3937F3-218E-4DC9-A76A-2A48B8B188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1230" y="2519756"/>
            <a:ext cx="4754880" cy="3566160"/>
          </a:xfrm>
        </p:spPr>
        <p:txBody>
          <a:bodyPr>
            <a:normAutofit/>
          </a:bodyPr>
          <a:lstStyle/>
          <a:p>
            <a:r>
              <a:rPr lang="en-US" sz="2400" dirty="0" err="1"/>
              <a:t>TikTok</a:t>
            </a:r>
            <a:r>
              <a:rPr lang="en-US" sz="2400" dirty="0"/>
              <a:t>: </a:t>
            </a:r>
          </a:p>
          <a:p>
            <a:pPr lvl="1"/>
            <a:r>
              <a:rPr lang="en-US" sz="2400" dirty="0"/>
              <a:t>Early morning, late evening </a:t>
            </a:r>
          </a:p>
          <a:p>
            <a:pPr lvl="1"/>
            <a:endParaRPr lang="en-US" sz="2400" dirty="0"/>
          </a:p>
          <a:p>
            <a:r>
              <a:rPr lang="en-US" sz="2400" dirty="0"/>
              <a:t>IG Reels: </a:t>
            </a:r>
          </a:p>
          <a:p>
            <a:pPr lvl="2"/>
            <a:r>
              <a:rPr lang="en-US" sz="2400" dirty="0"/>
              <a:t>Late morning, early evening </a:t>
            </a:r>
          </a:p>
        </p:txBody>
      </p:sp>
    </p:spTree>
    <p:extLst>
      <p:ext uri="{BB962C8B-B14F-4D97-AF65-F5344CB8AC3E}">
        <p14:creationId xmlns:p14="http://schemas.microsoft.com/office/powerpoint/2010/main" val="721864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2CCE-C435-464E-A19A-D4C606FD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7381" y="609364"/>
            <a:ext cx="6408448" cy="983405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Content breakdown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F4FA-F598-4962-B6AB-31A8BE724E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553" y="2042396"/>
            <a:ext cx="3868283" cy="4206240"/>
          </a:xfrm>
        </p:spPr>
        <p:txBody>
          <a:bodyPr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dirty="0"/>
              <a:t>Side A: NMDA </a:t>
            </a:r>
          </a:p>
          <a:p>
            <a:r>
              <a:rPr lang="en-US" sz="2600" dirty="0"/>
              <a:t>Industry updates </a:t>
            </a:r>
          </a:p>
          <a:p>
            <a:r>
              <a:rPr lang="en-US" sz="2600" dirty="0"/>
              <a:t>Reminders for meetings/webinars/hearings </a:t>
            </a:r>
          </a:p>
          <a:p>
            <a:r>
              <a:rPr lang="en-US" sz="2600" dirty="0"/>
              <a:t>Regulation &amp; policy </a:t>
            </a:r>
          </a:p>
          <a:p>
            <a:r>
              <a:rPr lang="en-US" sz="2600" dirty="0"/>
              <a:t>News from University Cooperative Extension, industry pages</a:t>
            </a:r>
          </a:p>
          <a:p>
            <a:r>
              <a:rPr lang="en-US" sz="2600" dirty="0">
                <a:solidFill>
                  <a:srgbClr val="FFFF00"/>
                </a:solidFill>
              </a:rPr>
              <a:t>“Did You Know?” </a:t>
            </a:r>
            <a:r>
              <a:rPr lang="en-US" sz="2600" dirty="0">
                <a:solidFill>
                  <a:srgbClr val="FFFF00"/>
                </a:solidFill>
                <a:sym typeface="Wingdings" panose="05000000000000000000" pitchFamily="2" charset="2"/>
              </a:rPr>
              <a:t>e.g. stats, ag/state history </a:t>
            </a:r>
            <a:r>
              <a:rPr lang="en-US" sz="2600" dirty="0">
                <a:solidFill>
                  <a:srgbClr val="FFFF00"/>
                </a:solidFill>
              </a:rPr>
              <a:t> </a:t>
            </a:r>
          </a:p>
          <a:p>
            <a:r>
              <a:rPr lang="en-US" sz="2600" dirty="0">
                <a:solidFill>
                  <a:srgbClr val="FFFF00"/>
                </a:solidFill>
              </a:rPr>
              <a:t>“This Is What We Do” /</a:t>
            </a:r>
          </a:p>
          <a:p>
            <a:pPr marL="0" indent="0">
              <a:buNone/>
            </a:pPr>
            <a:r>
              <a:rPr lang="en-US" sz="2600" dirty="0">
                <a:solidFill>
                  <a:srgbClr val="FFFF00"/>
                </a:solidFill>
              </a:rPr>
              <a:t> “A Day in the Life”</a:t>
            </a:r>
          </a:p>
          <a:p>
            <a:endParaRPr lang="en-US" sz="1900" dirty="0"/>
          </a:p>
          <a:p>
            <a:endParaRPr lang="en-US" sz="1800" dirty="0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4DB8B795-A34A-4AAC-A126-101931DB57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13608" y="2042396"/>
            <a:ext cx="4778391" cy="43584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2600" dirty="0"/>
              <a:t>Side B: Taste the Tradition  </a:t>
            </a:r>
          </a:p>
          <a:p>
            <a:r>
              <a:rPr lang="en-US" sz="2600" dirty="0"/>
              <a:t>Local and international events, international trade </a:t>
            </a:r>
          </a:p>
          <a:p>
            <a:r>
              <a:rPr lang="en-US" sz="2600" dirty="0"/>
              <a:t>Holiday season </a:t>
            </a:r>
          </a:p>
          <a:p>
            <a:r>
              <a:rPr lang="en-US" sz="2600" dirty="0"/>
              <a:t>Chef ambassadors</a:t>
            </a:r>
          </a:p>
          <a:p>
            <a:r>
              <a:rPr lang="en-US" sz="2600" dirty="0">
                <a:solidFill>
                  <a:srgbClr val="FFFF00"/>
                </a:solidFill>
              </a:rPr>
              <a:t>Recipes</a:t>
            </a:r>
          </a:p>
          <a:p>
            <a:r>
              <a:rPr lang="en-US" sz="2600" dirty="0">
                <a:solidFill>
                  <a:srgbClr val="FFFF00"/>
                </a:solidFill>
              </a:rPr>
              <a:t>Farmers’ markets</a:t>
            </a:r>
            <a:endParaRPr lang="en-US" sz="2600" dirty="0"/>
          </a:p>
          <a:p>
            <a:r>
              <a:rPr lang="en-US" sz="2600" dirty="0">
                <a:solidFill>
                  <a:srgbClr val="FFFF00"/>
                </a:solidFill>
              </a:rPr>
              <a:t>Buy local campaign</a:t>
            </a:r>
          </a:p>
          <a:p>
            <a:r>
              <a:rPr lang="en-US" sz="2600" dirty="0">
                <a:solidFill>
                  <a:srgbClr val="FFFF00"/>
                </a:solidFill>
              </a:rPr>
              <a:t>Specialty crops </a:t>
            </a:r>
          </a:p>
          <a:p>
            <a:r>
              <a:rPr lang="en-US" sz="2600" dirty="0">
                <a:solidFill>
                  <a:srgbClr val="FFFF00"/>
                </a:solidFill>
              </a:rPr>
              <a:t>National Days &amp; Months </a:t>
            </a:r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F32752-9547-4733-9407-F8A495C25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18658" y="3271725"/>
            <a:ext cx="1938056" cy="19380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C205A5-F7CB-40E8-8B1B-927DE4B7EFF7}"/>
              </a:ext>
            </a:extLst>
          </p:cNvPr>
          <p:cNvSpPr txBox="1"/>
          <p:nvPr/>
        </p:nvSpPr>
        <p:spPr>
          <a:xfrm>
            <a:off x="3902936" y="2329734"/>
            <a:ext cx="338808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Social media is “double-sided,” </a:t>
            </a:r>
          </a:p>
          <a:p>
            <a:pPr algn="ctr"/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much like a record.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A649B3-5928-4D1D-96AF-3F6132CC048A}"/>
              </a:ext>
            </a:extLst>
          </p:cNvPr>
          <p:cNvSpPr txBox="1"/>
          <p:nvPr/>
        </p:nvSpPr>
        <p:spPr>
          <a:xfrm>
            <a:off x="3684348" y="5595906"/>
            <a:ext cx="3606676" cy="923330"/>
          </a:xfrm>
          <a:prstGeom prst="rect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Don’t know where to start with </a:t>
            </a:r>
            <a:r>
              <a:rPr lang="en-US" dirty="0" err="1">
                <a:solidFill>
                  <a:srgbClr val="FFFF00"/>
                </a:solidFill>
              </a:rPr>
              <a:t>TikToks</a:t>
            </a:r>
            <a:r>
              <a:rPr lang="en-US" dirty="0">
                <a:solidFill>
                  <a:srgbClr val="FFFF00"/>
                </a:solidFill>
              </a:rPr>
              <a:t> &amp; Reels? This content can easily be shown in 10 to 30 seconds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906845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E605-DE1F-4512-A42B-BEA5BB53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33" y="436576"/>
            <a:ext cx="9784080" cy="1508760"/>
          </a:xfrm>
        </p:spPr>
        <p:txBody>
          <a:bodyPr/>
          <a:lstStyle/>
          <a:p>
            <a:r>
              <a:rPr lang="en-US" dirty="0"/>
              <a:t>TIKTOK Example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656CE-42AA-4AB7-9706-B236C0DD3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322073" y="662735"/>
            <a:ext cx="3309581" cy="6034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2BDFC-4B0A-4A29-A2E8-D5F3AFDECFAE}"/>
              </a:ext>
            </a:extLst>
          </p:cNvPr>
          <p:cNvSpPr txBox="1"/>
          <p:nvPr/>
        </p:nvSpPr>
        <p:spPr>
          <a:xfrm>
            <a:off x="593642" y="2090287"/>
            <a:ext cx="3581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Promoted this year’s $5 Challenge campaign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1,709 views, 63 likes, 1 share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Under 10 seconds</a:t>
            </a:r>
          </a:p>
        </p:txBody>
      </p:sp>
      <p:pic>
        <p:nvPicPr>
          <p:cNvPr id="6" name="Local2_demo_ppt_Trim">
            <a:hlinkClick r:id="" action="ppaction://media"/>
            <a:extLst>
              <a:ext uri="{FF2B5EF4-FFF2-40B4-BE49-F238E27FC236}">
                <a16:creationId xmlns:a16="http://schemas.microsoft.com/office/drawing/2014/main" id="{E918668B-BD2B-444D-9E41-522958B05B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96406" y="1556657"/>
            <a:ext cx="2960914" cy="4191645"/>
          </a:xfrm>
          <a:prstGeom prst="rect">
            <a:avLst/>
          </a:prstGeom>
        </p:spPr>
      </p:pic>
      <p:pic>
        <p:nvPicPr>
          <p:cNvPr id="3074" name="D8B4E3C8-7004-43A5-A22A-1D4B392967A2" descr="Screenshot 2022-09-30 at 12.15.30.png">
            <a:extLst>
              <a:ext uri="{FF2B5EF4-FFF2-40B4-BE49-F238E27FC236}">
                <a16:creationId xmlns:a16="http://schemas.microsoft.com/office/drawing/2014/main" id="{4D6F2021-7027-4020-9D7F-57E4E9BEA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1459">
            <a:off x="9140807" y="986260"/>
            <a:ext cx="2495279" cy="3232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694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E605-DE1F-4512-A42B-BEA5BB53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9" y="491005"/>
            <a:ext cx="9784080" cy="1508760"/>
          </a:xfrm>
        </p:spPr>
        <p:txBody>
          <a:bodyPr/>
          <a:lstStyle/>
          <a:p>
            <a:r>
              <a:rPr lang="en-US" dirty="0"/>
              <a:t>TIKTOK Example #2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656CE-42AA-4AB7-9706-B236C0DD3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115800" y="787276"/>
            <a:ext cx="3309581" cy="6034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2BDFC-4B0A-4A29-A2E8-D5F3AFDECFAE}"/>
              </a:ext>
            </a:extLst>
          </p:cNvPr>
          <p:cNvSpPr txBox="1"/>
          <p:nvPr/>
        </p:nvSpPr>
        <p:spPr>
          <a:xfrm>
            <a:off x="674429" y="2197310"/>
            <a:ext cx="330958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celebration of National Cow Appreciation Day 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Features Agriculture Secretary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852 views, 42 likes, 1 save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Under 20 seconds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Local_demo_ppt_Trim">
            <a:hlinkClick r:id="" action="ppaction://media"/>
            <a:extLst>
              <a:ext uri="{FF2B5EF4-FFF2-40B4-BE49-F238E27FC236}">
                <a16:creationId xmlns:a16="http://schemas.microsoft.com/office/drawing/2014/main" id="{4165A8DE-B0EC-4F09-A675-DA23FBFFED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11744" y="1643743"/>
            <a:ext cx="2960914" cy="4190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159361-879B-4E67-88E0-3C9455611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2711">
            <a:off x="8564514" y="1729775"/>
            <a:ext cx="3430383" cy="227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59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E605-DE1F-4512-A42B-BEA5BB53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960" y="495022"/>
            <a:ext cx="9784080" cy="1508760"/>
          </a:xfrm>
        </p:spPr>
        <p:txBody>
          <a:bodyPr/>
          <a:lstStyle/>
          <a:p>
            <a:r>
              <a:rPr lang="en-US" dirty="0"/>
              <a:t>REEL Example #1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656CE-42AA-4AB7-9706-B236C0DD3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43979" y="638379"/>
            <a:ext cx="3309581" cy="6034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2BDFC-4B0A-4A29-A2E8-D5F3AFDECFAE}"/>
              </a:ext>
            </a:extLst>
          </p:cNvPr>
          <p:cNvSpPr txBox="1"/>
          <p:nvPr/>
        </p:nvSpPr>
        <p:spPr>
          <a:xfrm>
            <a:off x="639617" y="2332196"/>
            <a:ext cx="38015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TTT collaborated with a local farm to promote National Watermelon Month.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5,700 views, 117 likes, 8 shares, 5 saves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Under 1 minute</a:t>
            </a:r>
          </a:p>
        </p:txBody>
      </p:sp>
      <p:pic>
        <p:nvPicPr>
          <p:cNvPr id="5" name="watermelon_demo_ppt_Trim">
            <a:hlinkClick r:id="" action="ppaction://media"/>
            <a:extLst>
              <a:ext uri="{FF2B5EF4-FFF2-40B4-BE49-F238E27FC236}">
                <a16:creationId xmlns:a16="http://schemas.microsoft.com/office/drawing/2014/main" id="{4AF20BC8-81FE-45D8-8A1D-E74BC8D0AE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23755" y="1490311"/>
            <a:ext cx="2950028" cy="4330700"/>
          </a:xfrm>
          <a:prstGeom prst="rect">
            <a:avLst/>
          </a:prstGeom>
        </p:spPr>
      </p:pic>
      <p:pic>
        <p:nvPicPr>
          <p:cNvPr id="1026" name="B2B26F79-9EA4-483C-88AE-D8F7BB08EA39" descr="IMG_4875.jpg">
            <a:extLst>
              <a:ext uri="{FF2B5EF4-FFF2-40B4-BE49-F238E27FC236}">
                <a16:creationId xmlns:a16="http://schemas.microsoft.com/office/drawing/2014/main" id="{34E0D0EA-E20B-4DB4-A459-EE988A8C9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1579">
            <a:off x="9110304" y="962227"/>
            <a:ext cx="2585070" cy="351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857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6E605-DE1F-4512-A42B-BEA5BB534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591" y="550134"/>
            <a:ext cx="9784080" cy="1508760"/>
          </a:xfrm>
        </p:spPr>
        <p:txBody>
          <a:bodyPr/>
          <a:lstStyle/>
          <a:p>
            <a:r>
              <a:rPr lang="en-US" dirty="0"/>
              <a:t>REEL Example #2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9656CE-42AA-4AB7-9706-B236C0DD3B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934298" y="694745"/>
            <a:ext cx="3309581" cy="60345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62BDFC-4B0A-4A29-A2E8-D5F3AFDECFAE}"/>
              </a:ext>
            </a:extLst>
          </p:cNvPr>
          <p:cNvSpPr txBox="1"/>
          <p:nvPr/>
        </p:nvSpPr>
        <p:spPr>
          <a:xfrm>
            <a:off x="-7735" y="2321004"/>
            <a:ext cx="468085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Example of “This Is What We Do” content.</a:t>
            </a:r>
          </a:p>
          <a:p>
            <a:pPr lvl="1"/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Demonstrates outreach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5,508 views, 205 likes, 17 shares, 3 saves</a:t>
            </a:r>
          </a:p>
          <a:p>
            <a:pPr lvl="1"/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Under 1 minute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GC_demo_ppt_Trim">
            <a:hlinkClick r:id="" action="ppaction://media"/>
            <a:extLst>
              <a:ext uri="{FF2B5EF4-FFF2-40B4-BE49-F238E27FC236}">
                <a16:creationId xmlns:a16="http://schemas.microsoft.com/office/drawing/2014/main" id="{EE624D52-875A-4745-A580-34E31031F1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8631" y="1600198"/>
            <a:ext cx="2960914" cy="4223657"/>
          </a:xfrm>
          <a:prstGeom prst="rect">
            <a:avLst/>
          </a:prstGeom>
        </p:spPr>
      </p:pic>
      <p:pic>
        <p:nvPicPr>
          <p:cNvPr id="2050" name="5E463CDD-C7D2-4E69-8697-FF9CFEE2899A" descr="IMG_5111.jpg">
            <a:extLst>
              <a:ext uri="{FF2B5EF4-FFF2-40B4-BE49-F238E27FC236}">
                <a16:creationId xmlns:a16="http://schemas.microsoft.com/office/drawing/2014/main" id="{0E29708A-CA8E-4ACA-B07D-B225AF641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78692">
            <a:off x="8619895" y="1189185"/>
            <a:ext cx="3335648" cy="2793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64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2CCE-C435-464E-A19A-D4C606FD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/>
              <a:t>Impact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20B8AB-6334-457C-832E-961890609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894" y="1921940"/>
            <a:ext cx="4754880" cy="743094"/>
          </a:xfrm>
        </p:spPr>
        <p:txBody>
          <a:bodyPr/>
          <a:lstStyle/>
          <a:p>
            <a:r>
              <a:rPr lang="en-US" dirty="0" err="1"/>
              <a:t>TikTok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F4FA-F598-4962-B6AB-31A8BE724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0955" y="2304822"/>
            <a:ext cx="4754880" cy="356616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r>
              <a:rPr lang="en-US" sz="2400" dirty="0"/>
              <a:t>From June to July, followers increased from fewer than 100 to over 750.  11 videos were posted. </a:t>
            </a:r>
          </a:p>
          <a:p>
            <a:r>
              <a:rPr lang="en-US" sz="2400" dirty="0"/>
              <a:t>Likes increased from ~400 to nearly 6,700. </a:t>
            </a:r>
          </a:p>
          <a:p>
            <a:endParaRPr lang="en-US" sz="2400" dirty="0"/>
          </a:p>
          <a:p>
            <a:endParaRPr lang="en-US" sz="2600" dirty="0"/>
          </a:p>
          <a:p>
            <a:endParaRPr lang="en-US" sz="1800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46D155E-41F9-4FCA-BCCC-BB8B61510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IG Reels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E3937F3-218E-4DC9-A76A-2A48B8B1886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From June to Aug., followers increased by ~200.</a:t>
            </a:r>
          </a:p>
          <a:p>
            <a:r>
              <a:rPr lang="en-US" sz="2400" dirty="0" err="1"/>
              <a:t>TikToks</a:t>
            </a:r>
            <a:r>
              <a:rPr lang="en-US" sz="2400" dirty="0"/>
              <a:t> reposted as reels performed well, but original reels performed better. </a:t>
            </a:r>
          </a:p>
          <a:p>
            <a:r>
              <a:rPr lang="en-US" sz="2400" dirty="0"/>
              <a:t>Likes and content views </a:t>
            </a:r>
            <a:r>
              <a:rPr lang="en-US" sz="2400"/>
              <a:t>increased approx. 130</a:t>
            </a:r>
            <a:r>
              <a:rPr lang="en-US" sz="2400" dirty="0"/>
              <a:t>%.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E6C8D5-44D5-438F-A816-8D71C132DC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342623">
            <a:off x="9865234" y="519428"/>
            <a:ext cx="1746662" cy="188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109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1473</TotalTime>
  <Words>433</Words>
  <Application>Microsoft Office PowerPoint</Application>
  <PresentationFormat>Widescreen</PresentationFormat>
  <Paragraphs>92</Paragraphs>
  <Slides>10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Corbel</vt:lpstr>
      <vt:lpstr>Wingdings</vt:lpstr>
      <vt:lpstr>Banded</vt:lpstr>
      <vt:lpstr>Instagram reels &amp; TikTok Videos for State Departments of Agriculture </vt:lpstr>
      <vt:lpstr>Staying Relevant on social media </vt:lpstr>
      <vt:lpstr>Timing is everything </vt:lpstr>
      <vt:lpstr>Content breakdown </vt:lpstr>
      <vt:lpstr>TIKTOK Example #1</vt:lpstr>
      <vt:lpstr>TIKTOK Example #2</vt:lpstr>
      <vt:lpstr>REEL Example #1</vt:lpstr>
      <vt:lpstr>REEL Example #2</vt:lpstr>
      <vt:lpstr>Impact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&amp; Tricks for Taking Videos and Photos with Your Smartphone</dc:title>
  <dc:creator>Green, Jennifer</dc:creator>
  <cp:lastModifiedBy>Belcher, Amy</cp:lastModifiedBy>
  <cp:revision>43</cp:revision>
  <dcterms:created xsi:type="dcterms:W3CDTF">2022-09-29T17:59:08Z</dcterms:created>
  <dcterms:modified xsi:type="dcterms:W3CDTF">2022-09-30T21:23:04Z</dcterms:modified>
</cp:coreProperties>
</file>